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Lst>
  <p:sldSz cy="5143500" cx="9144000"/>
  <p:notesSz cx="6858000" cy="9144000"/>
  <p:embeddedFontLst>
    <p:embeddedFont>
      <p:font typeface="Oswald"/>
      <p:regular r:id="rId15"/>
      <p:bold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A7CF282-AE09-46A2-8EF0-06D7AC64423E}">
  <a:tblStyle styleId="{BA7CF282-AE09-46A2-8EF0-06D7AC64423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font" Target="fonts/Oswald-regular.fntdata"/><Relationship Id="rId14" Type="http://schemas.openxmlformats.org/officeDocument/2006/relationships/slide" Target="slides/slide8.xml"/><Relationship Id="rId16" Type="http://schemas.openxmlformats.org/officeDocument/2006/relationships/font" Target="fonts/Oswald-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0c2549e76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0c2549e7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0c2549e765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0c2549e76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0c2549e76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0c2549e76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0c2549e765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0c2549e765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0c2549e765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0c2549e765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0c2549e765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0c2549e765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0c2549e765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0c2549e765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slide" Target="/ppt/slides/slide7.xml"/><Relationship Id="rId22" Type="http://schemas.openxmlformats.org/officeDocument/2006/relationships/image" Target="../media/image9.png"/><Relationship Id="rId21" Type="http://schemas.openxmlformats.org/officeDocument/2006/relationships/slide" Target="/ppt/slides/slide7.xml"/><Relationship Id="rId24" Type="http://schemas.openxmlformats.org/officeDocument/2006/relationships/slide" Target="/ppt/slides/slide8.xml"/><Relationship Id="rId23"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slide" Target="/ppt/slides/slide4.xml"/><Relationship Id="rId26" Type="http://schemas.openxmlformats.org/officeDocument/2006/relationships/image" Target="../media/image8.png"/><Relationship Id="rId25" Type="http://schemas.openxmlformats.org/officeDocument/2006/relationships/slide" Target="/ppt/slides/slide8.xml"/><Relationship Id="rId5" Type="http://schemas.openxmlformats.org/officeDocument/2006/relationships/slide" Target="/ppt/slides/slide2.xml"/><Relationship Id="rId6" Type="http://schemas.openxmlformats.org/officeDocument/2006/relationships/slide" Target="/ppt/slides/slide3.xml"/><Relationship Id="rId7" Type="http://schemas.openxmlformats.org/officeDocument/2006/relationships/slide" Target="/ppt/slides/slide3.xml"/><Relationship Id="rId8" Type="http://schemas.openxmlformats.org/officeDocument/2006/relationships/slide" Target="/ppt/slides/slide3.xml"/><Relationship Id="rId11" Type="http://schemas.openxmlformats.org/officeDocument/2006/relationships/image" Target="../media/image4.png"/><Relationship Id="rId10" Type="http://schemas.openxmlformats.org/officeDocument/2006/relationships/slide" Target="/ppt/slides/slide4.xml"/><Relationship Id="rId13" Type="http://schemas.openxmlformats.org/officeDocument/2006/relationships/slide" Target="/ppt/slides/slide5.xml"/><Relationship Id="rId12" Type="http://schemas.openxmlformats.org/officeDocument/2006/relationships/slide" Target="/ppt/slides/slide5.xml"/><Relationship Id="rId15" Type="http://schemas.openxmlformats.org/officeDocument/2006/relationships/slide" Target="/ppt/slides/slide6.xml"/><Relationship Id="rId14" Type="http://schemas.openxmlformats.org/officeDocument/2006/relationships/slide" Target="/ppt/slides/slide6.xml"/><Relationship Id="rId17" Type="http://schemas.openxmlformats.org/officeDocument/2006/relationships/image" Target="../media/image7.png"/><Relationship Id="rId16" Type="http://schemas.openxmlformats.org/officeDocument/2006/relationships/slide" Target="/ppt/slides/slide6.xml"/><Relationship Id="rId19" Type="http://schemas.openxmlformats.org/officeDocument/2006/relationships/image" Target="../media/image2.png"/><Relationship Id="rId18"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www.youtube.com/watch?v=y1SQIh0KGsc" TargetMode="Externa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islandwood.org/cst_teamcst_team/stormwater-trivia-pervious-vs-impervious-surfaces/" TargetMode="External"/><Relationship Id="rId4" Type="http://schemas.openxmlformats.org/officeDocument/2006/relationships/image" Target="../media/image10.png"/><Relationship Id="rId9"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36.png"/><Relationship Id="rId8"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www.youtube.com/watch?v=SumBzZkKXHc" TargetMode="External"/><Relationship Id="rId4" Type="http://schemas.openxmlformats.org/officeDocument/2006/relationships/image" Target="../media/image4.png"/><Relationship Id="rId9" Type="http://schemas.openxmlformats.org/officeDocument/2006/relationships/image" Target="../media/image26.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25.png"/><Relationship Id="rId8" Type="http://schemas.openxmlformats.org/officeDocument/2006/relationships/image" Target="../media/image33.png"/><Relationship Id="rId11" Type="http://schemas.openxmlformats.org/officeDocument/2006/relationships/image" Target="../media/image37.png"/><Relationship Id="rId10" Type="http://schemas.openxmlformats.org/officeDocument/2006/relationships/image" Target="../media/image17.png"/><Relationship Id="rId12"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youtube.com/watch?v=phmN-IpR3xw" TargetMode="External"/><Relationship Id="rId4" Type="http://schemas.openxmlformats.org/officeDocument/2006/relationships/image" Target="../media/image22.png"/><Relationship Id="rId9" Type="http://schemas.openxmlformats.org/officeDocument/2006/relationships/image" Target="../media/image20.pn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30.png"/><Relationship Id="rId11" Type="http://schemas.openxmlformats.org/officeDocument/2006/relationships/image" Target="../media/image3.png"/><Relationship Id="rId10"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8.png"/><Relationship Id="rId9"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23.png"/><Relationship Id="rId7" Type="http://schemas.openxmlformats.org/officeDocument/2006/relationships/image" Target="../media/image30.png"/><Relationship Id="rId8" Type="http://schemas.openxmlformats.org/officeDocument/2006/relationships/image" Target="../media/image21.png"/><Relationship Id="rId11" Type="http://schemas.openxmlformats.org/officeDocument/2006/relationships/image" Target="../media/image31.png"/><Relationship Id="rId10"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youtube.com/watch?v=XGpwGjYNfX4" TargetMode="External"/><Relationship Id="rId4" Type="http://schemas.openxmlformats.org/officeDocument/2006/relationships/image" Target="../media/image32.png"/><Relationship Id="rId5" Type="http://schemas.openxmlformats.org/officeDocument/2006/relationships/image" Target="../media/image8.png"/><Relationship Id="rId6" Type="http://schemas.openxmlformats.org/officeDocument/2006/relationships/image" Target="../media/image35.png"/><Relationship Id="rId7"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024675" y="1949625"/>
            <a:ext cx="2270400" cy="1075187"/>
          </a:xfrm>
          <a:prstGeom prst="rect">
            <a:avLst/>
          </a:prstGeom>
          <a:noFill/>
          <a:ln>
            <a:noFill/>
          </a:ln>
        </p:spPr>
      </p:pic>
      <p:pic>
        <p:nvPicPr>
          <p:cNvPr id="55" name="Google Shape;55;p13"/>
          <p:cNvPicPr preferRelativeResize="0"/>
          <p:nvPr/>
        </p:nvPicPr>
        <p:blipFill rotWithShape="1">
          <a:blip r:embed="rId4">
            <a:alphaModFix/>
          </a:blip>
          <a:srcRect b="0" l="14478" r="0" t="0"/>
          <a:stretch/>
        </p:blipFill>
        <p:spPr>
          <a:xfrm>
            <a:off x="3455800" y="1627450"/>
            <a:ext cx="2220125" cy="1386099"/>
          </a:xfrm>
          <a:prstGeom prst="rect">
            <a:avLst/>
          </a:prstGeom>
          <a:noFill/>
          <a:ln>
            <a:noFill/>
          </a:ln>
        </p:spPr>
      </p:pic>
      <p:sp>
        <p:nvSpPr>
          <p:cNvPr id="56" name="Google Shape;56;p13"/>
          <p:cNvSpPr txBox="1"/>
          <p:nvPr>
            <p:ph type="ctrTitle"/>
          </p:nvPr>
        </p:nvSpPr>
        <p:spPr>
          <a:xfrm>
            <a:off x="276550" y="0"/>
            <a:ext cx="8520600" cy="999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rgbClr val="073763"/>
                </a:solidFill>
                <a:latin typeface="Oswald"/>
                <a:ea typeface="Oswald"/>
                <a:cs typeface="Oswald"/>
                <a:sym typeface="Oswald"/>
              </a:rPr>
              <a:t>Stormwater </a:t>
            </a:r>
            <a:r>
              <a:rPr b="1" lang="en">
                <a:solidFill>
                  <a:srgbClr val="073763"/>
                </a:solidFill>
                <a:latin typeface="Oswald"/>
                <a:ea typeface="Oswald"/>
                <a:cs typeface="Oswald"/>
                <a:sym typeface="Oswald"/>
              </a:rPr>
              <a:t>Choice Board!</a:t>
            </a:r>
            <a:endParaRPr b="1">
              <a:solidFill>
                <a:srgbClr val="073763"/>
              </a:solidFill>
              <a:latin typeface="Oswald"/>
              <a:ea typeface="Oswald"/>
              <a:cs typeface="Oswald"/>
              <a:sym typeface="Oswald"/>
            </a:endParaRPr>
          </a:p>
        </p:txBody>
      </p:sp>
      <p:sp>
        <p:nvSpPr>
          <p:cNvPr id="57" name="Google Shape;57;p13"/>
          <p:cNvSpPr txBox="1"/>
          <p:nvPr>
            <p:ph idx="1" type="subTitle"/>
          </p:nvPr>
        </p:nvSpPr>
        <p:spPr>
          <a:xfrm>
            <a:off x="346850" y="846600"/>
            <a:ext cx="8520600" cy="5883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935"/>
              <a:buNone/>
            </a:pPr>
            <a:r>
              <a:rPr lang="en" sz="1800">
                <a:solidFill>
                  <a:schemeClr val="dk1"/>
                </a:solidFill>
              </a:rPr>
              <a:t>Individually, choose at least FOUR activities on the choice board. </a:t>
            </a:r>
            <a:endParaRPr sz="1800">
              <a:solidFill>
                <a:schemeClr val="dk1"/>
              </a:solidFill>
            </a:endParaRPr>
          </a:p>
          <a:p>
            <a:pPr indent="0" lvl="0" marL="0" rtl="0" algn="ctr">
              <a:lnSpc>
                <a:spcPct val="80000"/>
              </a:lnSpc>
              <a:spcBef>
                <a:spcPts val="0"/>
              </a:spcBef>
              <a:spcAft>
                <a:spcPts val="0"/>
              </a:spcAft>
              <a:buSzPts val="935"/>
              <a:buNone/>
            </a:pPr>
            <a:r>
              <a:rPr b="1" lang="en" sz="1800">
                <a:solidFill>
                  <a:schemeClr val="dk1"/>
                </a:solidFill>
              </a:rPr>
              <a:t>FIRST, </a:t>
            </a:r>
            <a:r>
              <a:rPr b="1" lang="en" sz="1800" u="sng">
                <a:solidFill>
                  <a:schemeClr val="hlink"/>
                </a:solidFill>
                <a:hlinkClick action="ppaction://hlinksldjump" r:id="rId5"/>
              </a:rPr>
              <a:t>click here to watch a video.</a:t>
            </a:r>
            <a:r>
              <a:rPr lang="en" sz="1800">
                <a:solidFill>
                  <a:schemeClr val="dk1"/>
                </a:solidFill>
              </a:rPr>
              <a:t> </a:t>
            </a:r>
            <a:endParaRPr sz="1800">
              <a:solidFill>
                <a:schemeClr val="dk1"/>
              </a:solidFill>
            </a:endParaRPr>
          </a:p>
        </p:txBody>
      </p:sp>
      <p:graphicFrame>
        <p:nvGraphicFramePr>
          <p:cNvPr id="58" name="Google Shape;58;p13"/>
          <p:cNvGraphicFramePr/>
          <p:nvPr/>
        </p:nvGraphicFramePr>
        <p:xfrm>
          <a:off x="952500" y="1552850"/>
          <a:ext cx="3000000" cy="3000000"/>
        </p:xfrm>
        <a:graphic>
          <a:graphicData uri="http://schemas.openxmlformats.org/drawingml/2006/table">
            <a:tbl>
              <a:tblPr>
                <a:noFill/>
                <a:tableStyleId>{BA7CF282-AE09-46A2-8EF0-06D7AC64423E}</a:tableStyleId>
              </a:tblPr>
              <a:tblGrid>
                <a:gridCol w="2413000"/>
                <a:gridCol w="2413000"/>
                <a:gridCol w="2413000"/>
              </a:tblGrid>
              <a:tr h="1536275">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536275">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59" name="Google Shape;59;p13">
            <a:hlinkClick action="ppaction://hlinksldjump" r:id="rId6"/>
          </p:cNvPr>
          <p:cNvSpPr txBox="1"/>
          <p:nvPr>
            <p:ph idx="4294967295" type="title"/>
          </p:nvPr>
        </p:nvSpPr>
        <p:spPr>
          <a:xfrm>
            <a:off x="1024675" y="1552850"/>
            <a:ext cx="2340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1620" u="sng">
                <a:solidFill>
                  <a:schemeClr val="hlink"/>
                </a:solidFill>
                <a:latin typeface="Oswald"/>
                <a:ea typeface="Oswald"/>
                <a:cs typeface="Oswald"/>
                <a:sym typeface="Oswald"/>
                <a:hlinkClick action="ppaction://hlinksldjump" r:id="rId7"/>
              </a:rPr>
              <a:t>Which way does </a:t>
            </a:r>
            <a:endParaRPr b="1" sz="1620">
              <a:latin typeface="Oswald"/>
              <a:ea typeface="Oswald"/>
              <a:cs typeface="Oswald"/>
              <a:sym typeface="Oswald"/>
            </a:endParaRPr>
          </a:p>
          <a:p>
            <a:pPr indent="0" lvl="0" marL="0" rtl="0" algn="ctr">
              <a:spcBef>
                <a:spcPts val="0"/>
              </a:spcBef>
              <a:spcAft>
                <a:spcPts val="0"/>
              </a:spcAft>
              <a:buSzPts val="990"/>
              <a:buNone/>
            </a:pPr>
            <a:r>
              <a:rPr b="1" lang="en" sz="1620" u="sng">
                <a:solidFill>
                  <a:schemeClr val="hlink"/>
                </a:solidFill>
                <a:latin typeface="Oswald"/>
                <a:ea typeface="Oswald"/>
                <a:cs typeface="Oswald"/>
                <a:sym typeface="Oswald"/>
                <a:hlinkClick action="ppaction://hlinksldjump" r:id="rId8"/>
              </a:rPr>
              <a:t>the water go?</a:t>
            </a:r>
            <a:endParaRPr b="1" sz="1620">
              <a:latin typeface="Oswald"/>
              <a:ea typeface="Oswald"/>
              <a:cs typeface="Oswald"/>
              <a:sym typeface="Oswald"/>
            </a:endParaRPr>
          </a:p>
        </p:txBody>
      </p:sp>
      <p:sp>
        <p:nvSpPr>
          <p:cNvPr id="60" name="Google Shape;60;p13">
            <a:hlinkClick action="ppaction://hlinksldjump" r:id="rId9"/>
          </p:cNvPr>
          <p:cNvSpPr txBox="1"/>
          <p:nvPr/>
        </p:nvSpPr>
        <p:spPr>
          <a:xfrm>
            <a:off x="3471950" y="1834250"/>
            <a:ext cx="2270400" cy="7665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1500"/>
              </a:spcBef>
              <a:spcAft>
                <a:spcPts val="800"/>
              </a:spcAft>
              <a:buNone/>
            </a:pPr>
            <a:r>
              <a:rPr b="1" lang="en" sz="1800" u="sng">
                <a:solidFill>
                  <a:schemeClr val="hlink"/>
                </a:solidFill>
                <a:latin typeface="Oswald"/>
                <a:ea typeface="Oswald"/>
                <a:cs typeface="Oswald"/>
                <a:sym typeface="Oswald"/>
                <a:hlinkClick action="ppaction://hlinksldjump" r:id="rId10"/>
              </a:rPr>
              <a:t>Pervious vs. Impervious Surfaces</a:t>
            </a:r>
            <a:endParaRPr sz="1800">
              <a:solidFill>
                <a:schemeClr val="lt1"/>
              </a:solidFill>
            </a:endParaRPr>
          </a:p>
        </p:txBody>
      </p:sp>
      <p:pic>
        <p:nvPicPr>
          <p:cNvPr id="61" name="Google Shape;61;p13"/>
          <p:cNvPicPr preferRelativeResize="0"/>
          <p:nvPr/>
        </p:nvPicPr>
        <p:blipFill>
          <a:blip r:embed="rId11">
            <a:alphaModFix/>
          </a:blip>
          <a:stretch>
            <a:fillRect/>
          </a:stretch>
        </p:blipFill>
        <p:spPr>
          <a:xfrm>
            <a:off x="5848730" y="1721825"/>
            <a:ext cx="1197349" cy="1197350"/>
          </a:xfrm>
          <a:prstGeom prst="rect">
            <a:avLst/>
          </a:prstGeom>
          <a:noFill/>
          <a:ln>
            <a:noFill/>
          </a:ln>
        </p:spPr>
      </p:pic>
      <p:sp>
        <p:nvSpPr>
          <p:cNvPr id="62" name="Google Shape;62;p13">
            <a:hlinkClick action="ppaction://hlinksldjump" r:id="rId12"/>
          </p:cNvPr>
          <p:cNvSpPr txBox="1"/>
          <p:nvPr>
            <p:ph idx="4294967295" type="title"/>
          </p:nvPr>
        </p:nvSpPr>
        <p:spPr>
          <a:xfrm>
            <a:off x="6823375" y="1718000"/>
            <a:ext cx="1197300" cy="9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1800" u="sng">
                <a:solidFill>
                  <a:schemeClr val="hlink"/>
                </a:solidFill>
                <a:latin typeface="Oswald"/>
                <a:ea typeface="Oswald"/>
                <a:cs typeface="Oswald"/>
                <a:sym typeface="Oswald"/>
                <a:hlinkClick action="ppaction://hlinksldjump" r:id="rId13"/>
              </a:rPr>
              <a:t>Journey of a Raindrop</a:t>
            </a:r>
            <a:endParaRPr b="1" sz="1800">
              <a:latin typeface="Oswald"/>
              <a:ea typeface="Oswald"/>
              <a:cs typeface="Oswald"/>
              <a:sym typeface="Oswald"/>
            </a:endParaRPr>
          </a:p>
        </p:txBody>
      </p:sp>
      <p:sp>
        <p:nvSpPr>
          <p:cNvPr id="63" name="Google Shape;63;p13">
            <a:hlinkClick action="ppaction://hlinksldjump" r:id="rId14"/>
          </p:cNvPr>
          <p:cNvSpPr txBox="1"/>
          <p:nvPr>
            <p:ph idx="4294967295" type="title"/>
          </p:nvPr>
        </p:nvSpPr>
        <p:spPr>
          <a:xfrm>
            <a:off x="952500" y="3100025"/>
            <a:ext cx="1368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u="sng">
                <a:solidFill>
                  <a:schemeClr val="hlink"/>
                </a:solidFill>
                <a:latin typeface="Oswald"/>
                <a:ea typeface="Oswald"/>
                <a:cs typeface="Oswald"/>
                <a:sym typeface="Oswald"/>
                <a:hlinkClick action="ppaction://hlinksldjump" r:id="rId15"/>
              </a:rPr>
              <a:t>Point Source and </a:t>
            </a:r>
            <a:endParaRPr b="1" sz="1800">
              <a:latin typeface="Oswald"/>
              <a:ea typeface="Oswald"/>
              <a:cs typeface="Oswald"/>
              <a:sym typeface="Oswald"/>
            </a:endParaRPr>
          </a:p>
          <a:p>
            <a:pPr indent="0" lvl="0" marL="0" rtl="0" algn="l">
              <a:spcBef>
                <a:spcPts val="0"/>
              </a:spcBef>
              <a:spcAft>
                <a:spcPts val="0"/>
              </a:spcAft>
              <a:buSzPts val="990"/>
              <a:buNone/>
            </a:pPr>
            <a:r>
              <a:rPr b="1" lang="en" sz="1800" u="sng">
                <a:solidFill>
                  <a:schemeClr val="hlink"/>
                </a:solidFill>
                <a:latin typeface="Oswald"/>
                <a:ea typeface="Oswald"/>
                <a:cs typeface="Oswald"/>
                <a:sym typeface="Oswald"/>
                <a:hlinkClick action="ppaction://hlinksldjump" r:id="rId16"/>
              </a:rPr>
              <a:t>Nonpoint Source Pollution</a:t>
            </a:r>
            <a:endParaRPr b="1" sz="1800">
              <a:latin typeface="Oswald"/>
              <a:ea typeface="Oswald"/>
              <a:cs typeface="Oswald"/>
              <a:sym typeface="Oswald"/>
            </a:endParaRPr>
          </a:p>
        </p:txBody>
      </p:sp>
      <p:pic>
        <p:nvPicPr>
          <p:cNvPr id="64" name="Google Shape;64;p13"/>
          <p:cNvPicPr preferRelativeResize="0"/>
          <p:nvPr/>
        </p:nvPicPr>
        <p:blipFill rotWithShape="1">
          <a:blip r:embed="rId17">
            <a:alphaModFix/>
          </a:blip>
          <a:srcRect b="19633" l="14764" r="13633" t="21407"/>
          <a:stretch/>
        </p:blipFill>
        <p:spPr>
          <a:xfrm>
            <a:off x="2755025" y="3128702"/>
            <a:ext cx="562675" cy="463347"/>
          </a:xfrm>
          <a:prstGeom prst="rect">
            <a:avLst/>
          </a:prstGeom>
          <a:noFill/>
          <a:ln>
            <a:noFill/>
          </a:ln>
        </p:spPr>
      </p:pic>
      <p:pic>
        <p:nvPicPr>
          <p:cNvPr id="65" name="Google Shape;65;p13"/>
          <p:cNvPicPr preferRelativeResize="0"/>
          <p:nvPr/>
        </p:nvPicPr>
        <p:blipFill>
          <a:blip r:embed="rId18">
            <a:alphaModFix/>
          </a:blip>
          <a:stretch>
            <a:fillRect/>
          </a:stretch>
        </p:blipFill>
        <p:spPr>
          <a:xfrm>
            <a:off x="2167825" y="3074025"/>
            <a:ext cx="572700" cy="572700"/>
          </a:xfrm>
          <a:prstGeom prst="rect">
            <a:avLst/>
          </a:prstGeom>
          <a:noFill/>
          <a:ln>
            <a:noFill/>
          </a:ln>
        </p:spPr>
      </p:pic>
      <p:pic>
        <p:nvPicPr>
          <p:cNvPr id="66" name="Google Shape;66;p13"/>
          <p:cNvPicPr preferRelativeResize="0"/>
          <p:nvPr/>
        </p:nvPicPr>
        <p:blipFill>
          <a:blip r:embed="rId19">
            <a:alphaModFix/>
          </a:blip>
          <a:stretch>
            <a:fillRect/>
          </a:stretch>
        </p:blipFill>
        <p:spPr>
          <a:xfrm>
            <a:off x="1884041" y="3747955"/>
            <a:ext cx="622176" cy="594482"/>
          </a:xfrm>
          <a:prstGeom prst="rect">
            <a:avLst/>
          </a:prstGeom>
          <a:noFill/>
          <a:ln>
            <a:noFill/>
          </a:ln>
        </p:spPr>
      </p:pic>
      <p:sp>
        <p:nvSpPr>
          <p:cNvPr id="67" name="Google Shape;67;p13">
            <a:hlinkClick action="ppaction://hlinksldjump" r:id="rId20"/>
          </p:cNvPr>
          <p:cNvSpPr txBox="1"/>
          <p:nvPr>
            <p:ph idx="4294967295" type="title"/>
          </p:nvPr>
        </p:nvSpPr>
        <p:spPr>
          <a:xfrm>
            <a:off x="3332200" y="3074025"/>
            <a:ext cx="2561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u="sng">
                <a:solidFill>
                  <a:schemeClr val="hlink"/>
                </a:solidFill>
                <a:latin typeface="Oswald"/>
                <a:ea typeface="Oswald"/>
                <a:cs typeface="Oswald"/>
                <a:sym typeface="Oswald"/>
                <a:hlinkClick action="ppaction://hlinksldjump" r:id="rId21"/>
              </a:rPr>
              <a:t>What Water Goes Where?</a:t>
            </a:r>
            <a:endParaRPr b="1" sz="1800">
              <a:latin typeface="Oswald"/>
              <a:ea typeface="Oswald"/>
              <a:cs typeface="Oswald"/>
              <a:sym typeface="Oswald"/>
            </a:endParaRPr>
          </a:p>
        </p:txBody>
      </p:sp>
      <p:pic>
        <p:nvPicPr>
          <p:cNvPr id="68" name="Google Shape;68;p13"/>
          <p:cNvPicPr preferRelativeResize="0"/>
          <p:nvPr/>
        </p:nvPicPr>
        <p:blipFill rotWithShape="1">
          <a:blip r:embed="rId22">
            <a:alphaModFix/>
          </a:blip>
          <a:srcRect b="20134" l="0" r="0" t="0"/>
          <a:stretch/>
        </p:blipFill>
        <p:spPr>
          <a:xfrm>
            <a:off x="3532000" y="3402200"/>
            <a:ext cx="2040195" cy="1197350"/>
          </a:xfrm>
          <a:prstGeom prst="rect">
            <a:avLst/>
          </a:prstGeom>
          <a:noFill/>
          <a:ln>
            <a:noFill/>
          </a:ln>
        </p:spPr>
      </p:pic>
      <p:pic>
        <p:nvPicPr>
          <p:cNvPr id="69" name="Google Shape;69;p13"/>
          <p:cNvPicPr preferRelativeResize="0"/>
          <p:nvPr/>
        </p:nvPicPr>
        <p:blipFill>
          <a:blip r:embed="rId23">
            <a:alphaModFix/>
          </a:blip>
          <a:stretch>
            <a:fillRect/>
          </a:stretch>
        </p:blipFill>
        <p:spPr>
          <a:xfrm>
            <a:off x="2506225" y="3813514"/>
            <a:ext cx="693664" cy="463350"/>
          </a:xfrm>
          <a:prstGeom prst="rect">
            <a:avLst/>
          </a:prstGeom>
          <a:noFill/>
          <a:ln>
            <a:noFill/>
          </a:ln>
        </p:spPr>
      </p:pic>
      <p:sp>
        <p:nvSpPr>
          <p:cNvPr id="70" name="Google Shape;70;p13">
            <a:hlinkClick action="ppaction://hlinksldjump" r:id="rId24"/>
          </p:cNvPr>
          <p:cNvSpPr txBox="1"/>
          <p:nvPr>
            <p:ph idx="4294967295" type="title"/>
          </p:nvPr>
        </p:nvSpPr>
        <p:spPr>
          <a:xfrm>
            <a:off x="7163850" y="3216875"/>
            <a:ext cx="95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1800" u="sng">
                <a:solidFill>
                  <a:schemeClr val="hlink"/>
                </a:solidFill>
                <a:latin typeface="Oswald"/>
                <a:ea typeface="Oswald"/>
                <a:cs typeface="Oswald"/>
                <a:sym typeface="Oswald"/>
                <a:hlinkClick action="ppaction://hlinksldjump" r:id="rId25"/>
              </a:rPr>
              <a:t>What Can YOU Do</a:t>
            </a:r>
            <a:r>
              <a:rPr b="1" lang="en" sz="1800">
                <a:latin typeface="Oswald"/>
                <a:ea typeface="Oswald"/>
                <a:cs typeface="Oswald"/>
                <a:sym typeface="Oswald"/>
              </a:rPr>
              <a:t>?</a:t>
            </a:r>
            <a:endParaRPr b="1" sz="1800">
              <a:latin typeface="Oswald"/>
              <a:ea typeface="Oswald"/>
              <a:cs typeface="Oswald"/>
              <a:sym typeface="Oswald"/>
            </a:endParaRPr>
          </a:p>
        </p:txBody>
      </p:sp>
      <p:pic>
        <p:nvPicPr>
          <p:cNvPr id="71" name="Google Shape;71;p13"/>
          <p:cNvPicPr preferRelativeResize="0"/>
          <p:nvPr/>
        </p:nvPicPr>
        <p:blipFill>
          <a:blip r:embed="rId26">
            <a:alphaModFix/>
          </a:blip>
          <a:stretch>
            <a:fillRect/>
          </a:stretch>
        </p:blipFill>
        <p:spPr>
          <a:xfrm>
            <a:off x="5908401" y="3206100"/>
            <a:ext cx="1255450" cy="1203850"/>
          </a:xfrm>
          <a:prstGeom prst="rect">
            <a:avLst/>
          </a:prstGeom>
          <a:noFill/>
          <a:ln>
            <a:noFill/>
          </a:ln>
        </p:spPr>
      </p:pic>
      <p:sp>
        <p:nvSpPr>
          <p:cNvPr id="72" name="Google Shape;72;p13"/>
          <p:cNvSpPr txBox="1"/>
          <p:nvPr/>
        </p:nvSpPr>
        <p:spPr>
          <a:xfrm>
            <a:off x="5360750" y="4696875"/>
            <a:ext cx="33555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100">
                <a:solidFill>
                  <a:schemeClr val="dk1"/>
                </a:solidFill>
              </a:rPr>
              <a:t> </a:t>
            </a:r>
            <a:r>
              <a:rPr b="1" lang="en" sz="1100">
                <a:solidFill>
                  <a:srgbClr val="1C4587"/>
                </a:solidFill>
              </a:rPr>
              <a:t>[Logos for FOR Clean Drains and CIty Utilities]</a:t>
            </a:r>
            <a:endParaRPr b="1" sz="1100">
              <a:solidFill>
                <a:srgbClr val="1C4587"/>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8" name="Google Shape;78;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One of three informational videos to promote improving water quality within Indiana. Nonpoint sources of pollution that Hoosiers can reduce and improve their quality of water are discussed. &#10; &#10;Visit www.IN.gov/idem/nps/ for more information about what you can do. &#10; &#10;A watershed is an area of land where water naturally drains to one point. Rainfall, snowmelt, and other precipitation falls on the land and flows downstream into a single lake, river, or stream. &#10; &#10;Watersheds can be large or small. The largest watersheds in the United States cover several states and drain into oceans. However, you can look at very small areas as individual watersheds, such as your back yard. &#10; &#10;Watershed boundaries are natural and manmade features that change the direction of where water flows. Hills and ridges are natural watershed boundaries because rain falling on one side of a hill will flow in one direction, while rain falling on the other side of the hill will flow into another. &#10; &#10;It is normal for watersheds to cross the borders of counties and states. Watersheds even flow from one country to the next. It is common for watersheds to follow streams and rivers from rural to urban areas and vice-versa. &#10; &#10;Why are watersheds important? &#10;It is important to keep watersheds as clean as possible for many reasons. &#10; &#10;Watersheds are the source of the water we drink.  &#10;We use watersheds for recreational uses, such as boating, swimming, and fishing.  &#10;Wildlife depends on watersheds for food, water, and shelter.  &#10; &#10;What can harm my watershed? &#10;Nonpoint source pollution is the largest source of water pollution and the biggest threat to the health of our watersheds. Nonpoint source pollution is a variety of chemicals that precipitation washes from the land into streams and rivers. Common nonpoint source pollution includes oil residue, fertilizers, pesticides, pet waste, and soil. &#10; &#10;As water moves through the watershed, it picks up more and more nonpoint source pollution. This harms the quality of your watershed and others downstream. &#10; &#10;What can I do to protect my watershed? &#10;State and local governments, volunteer groups, and water quality professionals are working together across Indiana in Watershed Planning Groups. These groups study water quality, find the source of problems, and develop plans to improve our waters. &#10; &#10;There are many ways that you can participate in watershed planning groups. Common activities include helping develop a watershed improvement plan, educating neighborhoods about good water quality practices, and waterway cleanup projects. &#10; &#10;Conclusion &#10;Pollution isn't cute. It may be easier to leave pet waste on the ground, but what if every Hoosier did the same thing? &#10; &#10;Multiply your choice by the six million people living in Indiana. Remember, it is the little things that we do every day that can help, or harm, water quality the most. Take a minute to do what is best for our water. &#10; &#10;Find out more about nonpoint source pollution, and how to improve water quality by going to this website: http://www.in.gov/idem/nps/2369.htm . &#10; &#10;It's your watershed, your home, your future!" id="79" name="Google Shape;79;p14" title="What is a watershed ?">
            <a:hlinkClick r:id="rId3"/>
          </p:cNvPr>
          <p:cNvPicPr preferRelativeResize="0"/>
          <p:nvPr/>
        </p:nvPicPr>
        <p:blipFill>
          <a:blip r:embed="rId4">
            <a:alphaModFix/>
          </a:blip>
          <a:stretch>
            <a:fillRect/>
          </a:stretch>
        </p:blipFill>
        <p:spPr>
          <a:xfrm>
            <a:off x="0" y="-922475"/>
            <a:ext cx="9144000" cy="685799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00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5"/>
          <p:cNvSpPr txBox="1"/>
          <p:nvPr>
            <p:ph idx="1" type="body"/>
          </p:nvPr>
        </p:nvSpPr>
        <p:spPr>
          <a:xfrm>
            <a:off x="4866225" y="628375"/>
            <a:ext cx="4138500" cy="4455000"/>
          </a:xfrm>
          <a:prstGeom prst="rect">
            <a:avLst/>
          </a:prstGeom>
          <a:ln cap="flat" cmpd="sng" w="19050">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lang="en"/>
              <a:t>YOUR JOB:</a:t>
            </a:r>
            <a:endParaRPr/>
          </a:p>
          <a:p>
            <a:pPr indent="0" lvl="0" marL="0" rtl="0" algn="l">
              <a:spcBef>
                <a:spcPts val="1200"/>
              </a:spcBef>
              <a:spcAft>
                <a:spcPts val="1200"/>
              </a:spcAft>
              <a:buNone/>
            </a:pPr>
            <a:r>
              <a:rPr lang="en"/>
              <a:t>Drag the arrows onto this watershed map to show which way the water flows. (use more than 3 arrows)</a:t>
            </a:r>
            <a:endParaRPr/>
          </a:p>
        </p:txBody>
      </p:sp>
      <p:sp>
        <p:nvSpPr>
          <p:cNvPr id="85" name="Google Shape;85;p15"/>
          <p:cNvSpPr txBox="1"/>
          <p:nvPr>
            <p:ph type="title"/>
          </p:nvPr>
        </p:nvSpPr>
        <p:spPr>
          <a:xfrm>
            <a:off x="311700" y="632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latin typeface="Oswald"/>
                <a:ea typeface="Oswald"/>
                <a:cs typeface="Oswald"/>
                <a:sym typeface="Oswald"/>
              </a:rPr>
              <a:t>Which way does the water go?</a:t>
            </a:r>
            <a:endParaRPr b="1">
              <a:latin typeface="Oswald"/>
              <a:ea typeface="Oswald"/>
              <a:cs typeface="Oswald"/>
              <a:sym typeface="Oswald"/>
            </a:endParaRPr>
          </a:p>
        </p:txBody>
      </p:sp>
      <p:sp>
        <p:nvSpPr>
          <p:cNvPr id="86" name="Google Shape;86;p15"/>
          <p:cNvSpPr txBox="1"/>
          <p:nvPr>
            <p:ph idx="1" type="body"/>
          </p:nvPr>
        </p:nvSpPr>
        <p:spPr>
          <a:xfrm>
            <a:off x="311700" y="628375"/>
            <a:ext cx="4138500" cy="4455000"/>
          </a:xfrm>
          <a:prstGeom prst="rect">
            <a:avLst/>
          </a:prstGeom>
          <a:ln cap="flat" cmpd="sng" w="19050">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lang="en"/>
              <a:t>Example:</a:t>
            </a:r>
            <a:endParaRPr/>
          </a:p>
          <a:p>
            <a:pPr indent="0" lvl="0" marL="0" rtl="0" algn="l">
              <a:spcBef>
                <a:spcPts val="1200"/>
              </a:spcBef>
              <a:spcAft>
                <a:spcPts val="1200"/>
              </a:spcAft>
              <a:buNone/>
            </a:pPr>
            <a:r>
              <a:rPr lang="en"/>
              <a:t>Notice the darker black arrows? They are showing which way the water flows to a larger body of water (the outlet). </a:t>
            </a:r>
            <a:endParaRPr/>
          </a:p>
        </p:txBody>
      </p:sp>
      <p:pic>
        <p:nvPicPr>
          <p:cNvPr id="87" name="Google Shape;87;p15"/>
          <p:cNvPicPr preferRelativeResize="0"/>
          <p:nvPr/>
        </p:nvPicPr>
        <p:blipFill>
          <a:blip r:embed="rId3">
            <a:alphaModFix/>
          </a:blip>
          <a:stretch>
            <a:fillRect/>
          </a:stretch>
        </p:blipFill>
        <p:spPr>
          <a:xfrm>
            <a:off x="387900" y="2760900"/>
            <a:ext cx="4051750" cy="1918775"/>
          </a:xfrm>
          <a:prstGeom prst="rect">
            <a:avLst/>
          </a:prstGeom>
          <a:noFill/>
          <a:ln>
            <a:noFill/>
          </a:ln>
        </p:spPr>
      </p:pic>
      <p:pic>
        <p:nvPicPr>
          <p:cNvPr id="88" name="Google Shape;88;p15"/>
          <p:cNvPicPr preferRelativeResize="0"/>
          <p:nvPr/>
        </p:nvPicPr>
        <p:blipFill rotWithShape="1">
          <a:blip r:embed="rId4">
            <a:alphaModFix/>
          </a:blip>
          <a:srcRect b="14958" l="14361" r="8298" t="22817"/>
          <a:stretch/>
        </p:blipFill>
        <p:spPr>
          <a:xfrm>
            <a:off x="5476374" y="2159374"/>
            <a:ext cx="3439701" cy="2767400"/>
          </a:xfrm>
          <a:prstGeom prst="rect">
            <a:avLst/>
          </a:prstGeom>
          <a:noFill/>
          <a:ln>
            <a:noFill/>
          </a:ln>
        </p:spPr>
      </p:pic>
      <p:cxnSp>
        <p:nvCxnSpPr>
          <p:cNvPr id="89" name="Google Shape;89;p15"/>
          <p:cNvCxnSpPr/>
          <p:nvPr/>
        </p:nvCxnSpPr>
        <p:spPr>
          <a:xfrm flipH="1" rot="10800000">
            <a:off x="5002850" y="2198325"/>
            <a:ext cx="381900" cy="20100"/>
          </a:xfrm>
          <a:prstGeom prst="straightConnector1">
            <a:avLst/>
          </a:prstGeom>
          <a:noFill/>
          <a:ln cap="flat" cmpd="sng" w="9525">
            <a:solidFill>
              <a:schemeClr val="dk2"/>
            </a:solidFill>
            <a:prstDash val="solid"/>
            <a:round/>
            <a:headEnd len="med" w="med" type="none"/>
            <a:tailEnd len="med" w="med" type="triangle"/>
          </a:ln>
        </p:spPr>
      </p:cxnSp>
      <p:cxnSp>
        <p:nvCxnSpPr>
          <p:cNvPr id="90" name="Google Shape;90;p15"/>
          <p:cNvCxnSpPr/>
          <p:nvPr/>
        </p:nvCxnSpPr>
        <p:spPr>
          <a:xfrm flipH="1" rot="10800000">
            <a:off x="5083225" y="2712450"/>
            <a:ext cx="210900" cy="231000"/>
          </a:xfrm>
          <a:prstGeom prst="straightConnector1">
            <a:avLst/>
          </a:prstGeom>
          <a:noFill/>
          <a:ln cap="flat" cmpd="sng" w="9525">
            <a:solidFill>
              <a:schemeClr val="dk2"/>
            </a:solidFill>
            <a:prstDash val="solid"/>
            <a:round/>
            <a:headEnd len="med" w="med" type="none"/>
            <a:tailEnd len="med" w="med" type="triangle"/>
          </a:ln>
        </p:spPr>
      </p:cxnSp>
      <p:cxnSp>
        <p:nvCxnSpPr>
          <p:cNvPr id="91" name="Google Shape;91;p15"/>
          <p:cNvCxnSpPr/>
          <p:nvPr/>
        </p:nvCxnSpPr>
        <p:spPr>
          <a:xfrm flipH="1">
            <a:off x="5199725" y="2961825"/>
            <a:ext cx="110400" cy="311400"/>
          </a:xfrm>
          <a:prstGeom prst="straightConnector1">
            <a:avLst/>
          </a:prstGeom>
          <a:noFill/>
          <a:ln cap="flat" cmpd="sng" w="9525">
            <a:solidFill>
              <a:schemeClr val="dk2"/>
            </a:solidFill>
            <a:prstDash val="solid"/>
            <a:round/>
            <a:headEnd len="med" w="med" type="none"/>
            <a:tailEnd len="med" w="med" type="triangle"/>
          </a:ln>
        </p:spPr>
      </p:cxnSp>
      <p:cxnSp>
        <p:nvCxnSpPr>
          <p:cNvPr id="92" name="Google Shape;92;p15"/>
          <p:cNvCxnSpPr/>
          <p:nvPr/>
        </p:nvCxnSpPr>
        <p:spPr>
          <a:xfrm flipH="1">
            <a:off x="5083150" y="3636625"/>
            <a:ext cx="180900" cy="321600"/>
          </a:xfrm>
          <a:prstGeom prst="straightConnector1">
            <a:avLst/>
          </a:prstGeom>
          <a:noFill/>
          <a:ln cap="flat" cmpd="sng" w="9525">
            <a:solidFill>
              <a:schemeClr val="dk2"/>
            </a:solidFill>
            <a:prstDash val="solid"/>
            <a:round/>
            <a:headEnd len="med" w="med" type="none"/>
            <a:tailEnd len="med" w="med" type="triangle"/>
          </a:ln>
        </p:spPr>
      </p:cxnSp>
      <p:cxnSp>
        <p:nvCxnSpPr>
          <p:cNvPr id="93" name="Google Shape;93;p15"/>
          <p:cNvCxnSpPr/>
          <p:nvPr/>
        </p:nvCxnSpPr>
        <p:spPr>
          <a:xfrm flipH="1" rot="10800000">
            <a:off x="5053075" y="4189100"/>
            <a:ext cx="241200" cy="120600"/>
          </a:xfrm>
          <a:prstGeom prst="straightConnector1">
            <a:avLst/>
          </a:prstGeom>
          <a:noFill/>
          <a:ln cap="flat" cmpd="sng" w="9525">
            <a:solidFill>
              <a:schemeClr val="dk2"/>
            </a:solidFill>
            <a:prstDash val="solid"/>
            <a:round/>
            <a:headEnd len="med" w="med" type="none"/>
            <a:tailEnd len="med" w="med" type="triangle"/>
          </a:ln>
        </p:spPr>
      </p:cxnSp>
      <p:cxnSp>
        <p:nvCxnSpPr>
          <p:cNvPr id="94" name="Google Shape;94;p15"/>
          <p:cNvCxnSpPr/>
          <p:nvPr/>
        </p:nvCxnSpPr>
        <p:spPr>
          <a:xfrm flipH="1">
            <a:off x="4982900" y="4440275"/>
            <a:ext cx="401700" cy="90300"/>
          </a:xfrm>
          <a:prstGeom prst="straightConnector1">
            <a:avLst/>
          </a:prstGeom>
          <a:noFill/>
          <a:ln cap="flat" cmpd="sng" w="9525">
            <a:solidFill>
              <a:schemeClr val="dk2"/>
            </a:solidFill>
            <a:prstDash val="solid"/>
            <a:round/>
            <a:headEnd len="med" w="med" type="none"/>
            <a:tailEnd len="med" w="med" type="triangle"/>
          </a:ln>
        </p:spPr>
      </p:cxnSp>
      <p:cxnSp>
        <p:nvCxnSpPr>
          <p:cNvPr id="95" name="Google Shape;95;p15"/>
          <p:cNvCxnSpPr/>
          <p:nvPr/>
        </p:nvCxnSpPr>
        <p:spPr>
          <a:xfrm rot="10800000">
            <a:off x="5043075" y="4681450"/>
            <a:ext cx="311400" cy="190800"/>
          </a:xfrm>
          <a:prstGeom prst="straightConnector1">
            <a:avLst/>
          </a:prstGeom>
          <a:noFill/>
          <a:ln cap="flat" cmpd="sng" w="9525">
            <a:solidFill>
              <a:schemeClr val="dk2"/>
            </a:solidFill>
            <a:prstDash val="solid"/>
            <a:round/>
            <a:headEnd len="med" w="med" type="none"/>
            <a:tailEnd len="med" w="med" type="triangle"/>
          </a:ln>
        </p:spPr>
      </p:cxnSp>
      <p:cxnSp>
        <p:nvCxnSpPr>
          <p:cNvPr id="96" name="Google Shape;96;p15"/>
          <p:cNvCxnSpPr/>
          <p:nvPr/>
        </p:nvCxnSpPr>
        <p:spPr>
          <a:xfrm flipH="1">
            <a:off x="5018750" y="2380875"/>
            <a:ext cx="156600" cy="474900"/>
          </a:xfrm>
          <a:prstGeom prst="straightConnector1">
            <a:avLst/>
          </a:prstGeom>
          <a:noFill/>
          <a:ln cap="flat" cmpd="sng" w="9525">
            <a:solidFill>
              <a:schemeClr val="dk2"/>
            </a:solidFill>
            <a:prstDash val="solid"/>
            <a:round/>
            <a:headEnd len="med" w="med" type="none"/>
            <a:tailEnd len="med" w="med" type="triangle"/>
          </a:ln>
        </p:spPr>
      </p:cxnSp>
      <p:cxnSp>
        <p:nvCxnSpPr>
          <p:cNvPr id="97" name="Google Shape;97;p15"/>
          <p:cNvCxnSpPr/>
          <p:nvPr/>
        </p:nvCxnSpPr>
        <p:spPr>
          <a:xfrm>
            <a:off x="4956350" y="3409775"/>
            <a:ext cx="281400" cy="903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6"/>
          <p:cNvSpPr txBox="1"/>
          <p:nvPr>
            <p:ph type="title"/>
          </p:nvPr>
        </p:nvSpPr>
        <p:spPr>
          <a:xfrm>
            <a:off x="140925" y="-38900"/>
            <a:ext cx="8520600" cy="572700"/>
          </a:xfrm>
          <a:prstGeom prst="rect">
            <a:avLst/>
          </a:prstGeom>
        </p:spPr>
        <p:txBody>
          <a:bodyPr anchorCtr="0" anchor="t" bIns="91425" lIns="91425" spcFirstLastPara="1" rIns="91425" wrap="square" tIns="91425">
            <a:noAutofit/>
          </a:bodyPr>
          <a:lstStyle/>
          <a:p>
            <a:pPr indent="0" lvl="0" marL="0" rtl="0" algn="l">
              <a:lnSpc>
                <a:spcPct val="110000"/>
              </a:lnSpc>
              <a:spcBef>
                <a:spcPts val="1500"/>
              </a:spcBef>
              <a:spcAft>
                <a:spcPts val="800"/>
              </a:spcAft>
              <a:buClr>
                <a:schemeClr val="dk1"/>
              </a:buClr>
              <a:buSzPts val="1100"/>
              <a:buFont typeface="Arial"/>
              <a:buNone/>
            </a:pPr>
            <a:r>
              <a:rPr b="1" lang="en">
                <a:highlight>
                  <a:srgbClr val="FFFFFF"/>
                </a:highlight>
                <a:latin typeface="Oswald"/>
                <a:ea typeface="Oswald"/>
                <a:cs typeface="Oswald"/>
                <a:sym typeface="Oswald"/>
              </a:rPr>
              <a:t>What’s the Difference? Pervious vs. Impervious Surfaces</a:t>
            </a:r>
            <a:endParaRPr>
              <a:latin typeface="Oswald"/>
              <a:ea typeface="Oswald"/>
              <a:cs typeface="Oswald"/>
              <a:sym typeface="Oswald"/>
            </a:endParaRPr>
          </a:p>
        </p:txBody>
      </p:sp>
      <p:sp>
        <p:nvSpPr>
          <p:cNvPr id="103" name="Google Shape;103;p16"/>
          <p:cNvSpPr txBox="1"/>
          <p:nvPr>
            <p:ph idx="1" type="body"/>
          </p:nvPr>
        </p:nvSpPr>
        <p:spPr>
          <a:xfrm>
            <a:off x="311450" y="1228950"/>
            <a:ext cx="8350200" cy="764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b="1" lang="en"/>
              <a:t>Directions: Look at the pictures below. Decide if that surface is pervious or impervious. Then drag the picture under the correct heading.</a:t>
            </a:r>
            <a:endParaRPr b="1" sz="2085"/>
          </a:p>
        </p:txBody>
      </p:sp>
      <p:sp>
        <p:nvSpPr>
          <p:cNvPr id="104" name="Google Shape;104;p16"/>
          <p:cNvSpPr txBox="1"/>
          <p:nvPr/>
        </p:nvSpPr>
        <p:spPr>
          <a:xfrm>
            <a:off x="261200" y="428550"/>
            <a:ext cx="85206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
                <a:solidFill>
                  <a:srgbClr val="444444"/>
                </a:solidFill>
                <a:highlight>
                  <a:srgbClr val="FFFFFF"/>
                </a:highlight>
              </a:rPr>
              <a:t>A </a:t>
            </a:r>
            <a:r>
              <a:rPr b="1" lang="en">
                <a:solidFill>
                  <a:srgbClr val="38761D"/>
                </a:solidFill>
                <a:highlight>
                  <a:srgbClr val="FFFFFF"/>
                </a:highlight>
              </a:rPr>
              <a:t>pervious surface</a:t>
            </a:r>
            <a:r>
              <a:rPr lang="en">
                <a:solidFill>
                  <a:srgbClr val="444444"/>
                </a:solidFill>
                <a:highlight>
                  <a:srgbClr val="FFFFFF"/>
                </a:highlight>
              </a:rPr>
              <a:t> </a:t>
            </a:r>
            <a:r>
              <a:rPr lang="en">
                <a:solidFill>
                  <a:srgbClr val="38761D"/>
                </a:solidFill>
                <a:highlight>
                  <a:srgbClr val="FFFFFF"/>
                </a:highlight>
              </a:rPr>
              <a:t>allows water to seep through </a:t>
            </a:r>
            <a:r>
              <a:rPr lang="en">
                <a:solidFill>
                  <a:srgbClr val="444444"/>
                </a:solidFill>
                <a:highlight>
                  <a:srgbClr val="FFFFFF"/>
                </a:highlight>
              </a:rPr>
              <a:t>to the area underneath rather than becoming runoff water. </a:t>
            </a:r>
            <a:r>
              <a:rPr b="1" lang="en">
                <a:solidFill>
                  <a:srgbClr val="FF0000"/>
                </a:solidFill>
                <a:highlight>
                  <a:srgbClr val="FFFFFF"/>
                </a:highlight>
              </a:rPr>
              <a:t>Impervious surfaces</a:t>
            </a:r>
            <a:r>
              <a:rPr lang="en">
                <a:solidFill>
                  <a:srgbClr val="444444"/>
                </a:solidFill>
                <a:highlight>
                  <a:srgbClr val="FFFFFF"/>
                </a:highlight>
              </a:rPr>
              <a:t> are solid surfaces that </a:t>
            </a:r>
            <a:r>
              <a:rPr lang="en">
                <a:solidFill>
                  <a:srgbClr val="FF0000"/>
                </a:solidFill>
                <a:highlight>
                  <a:srgbClr val="FFFFFF"/>
                </a:highlight>
              </a:rPr>
              <a:t>prevent water from soaking into the ground.</a:t>
            </a:r>
            <a:r>
              <a:rPr lang="en">
                <a:solidFill>
                  <a:schemeClr val="dk1"/>
                </a:solidFill>
                <a:highlight>
                  <a:srgbClr val="FFFFFF"/>
                </a:highlight>
              </a:rPr>
              <a:t> </a:t>
            </a:r>
            <a:r>
              <a:rPr lang="en" u="sng">
                <a:solidFill>
                  <a:schemeClr val="hlink"/>
                </a:solidFill>
                <a:highlight>
                  <a:srgbClr val="FFFFFF"/>
                </a:highlight>
                <a:hlinkClick r:id="rId3"/>
              </a:rPr>
              <a:t>Click here to learn more. </a:t>
            </a:r>
            <a:endParaRPr>
              <a:solidFill>
                <a:schemeClr val="dk1"/>
              </a:solidFill>
              <a:highlight>
                <a:srgbClr val="FFFFFF"/>
              </a:highlight>
            </a:endParaRPr>
          </a:p>
        </p:txBody>
      </p:sp>
      <p:sp>
        <p:nvSpPr>
          <p:cNvPr id="105" name="Google Shape;105;p16"/>
          <p:cNvSpPr txBox="1"/>
          <p:nvPr/>
        </p:nvSpPr>
        <p:spPr>
          <a:xfrm>
            <a:off x="795350" y="1812425"/>
            <a:ext cx="3305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38761D"/>
                </a:solidFill>
              </a:rPr>
              <a:t>PERVIOUS SURFACE</a:t>
            </a:r>
            <a:endParaRPr b="1" sz="1800">
              <a:solidFill>
                <a:srgbClr val="38761D"/>
              </a:solidFill>
            </a:endParaRPr>
          </a:p>
        </p:txBody>
      </p:sp>
      <p:sp>
        <p:nvSpPr>
          <p:cNvPr id="106" name="Google Shape;106;p16"/>
          <p:cNvSpPr txBox="1"/>
          <p:nvPr/>
        </p:nvSpPr>
        <p:spPr>
          <a:xfrm>
            <a:off x="5356550" y="1812425"/>
            <a:ext cx="3305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rPr>
              <a:t>IM</a:t>
            </a:r>
            <a:r>
              <a:rPr b="1" lang="en" sz="1800">
                <a:solidFill>
                  <a:srgbClr val="FF0000"/>
                </a:solidFill>
              </a:rPr>
              <a:t>PERVIOUS SURFACE</a:t>
            </a:r>
            <a:endParaRPr b="1" sz="1800">
              <a:solidFill>
                <a:srgbClr val="FF0000"/>
              </a:solidFill>
            </a:endParaRPr>
          </a:p>
        </p:txBody>
      </p:sp>
      <p:cxnSp>
        <p:nvCxnSpPr>
          <p:cNvPr id="107" name="Google Shape;107;p16"/>
          <p:cNvCxnSpPr>
            <a:stCxn id="103" idx="2"/>
          </p:cNvCxnSpPr>
          <p:nvPr/>
        </p:nvCxnSpPr>
        <p:spPr>
          <a:xfrm>
            <a:off x="4486550" y="1993350"/>
            <a:ext cx="24000" cy="1795800"/>
          </a:xfrm>
          <a:prstGeom prst="straightConnector1">
            <a:avLst/>
          </a:prstGeom>
          <a:noFill/>
          <a:ln cap="flat" cmpd="sng" w="9525">
            <a:solidFill>
              <a:schemeClr val="dk2"/>
            </a:solidFill>
            <a:prstDash val="solid"/>
            <a:round/>
            <a:headEnd len="med" w="med" type="none"/>
            <a:tailEnd len="med" w="med" type="none"/>
          </a:ln>
        </p:spPr>
      </p:cxnSp>
      <p:cxnSp>
        <p:nvCxnSpPr>
          <p:cNvPr id="108" name="Google Shape;108;p16"/>
          <p:cNvCxnSpPr/>
          <p:nvPr/>
        </p:nvCxnSpPr>
        <p:spPr>
          <a:xfrm>
            <a:off x="50225" y="3716975"/>
            <a:ext cx="9031200" cy="0"/>
          </a:xfrm>
          <a:prstGeom prst="straightConnector1">
            <a:avLst/>
          </a:prstGeom>
          <a:noFill/>
          <a:ln cap="flat" cmpd="sng" w="9525">
            <a:solidFill>
              <a:schemeClr val="dk2"/>
            </a:solidFill>
            <a:prstDash val="solid"/>
            <a:round/>
            <a:headEnd len="med" w="med" type="none"/>
            <a:tailEnd len="med" w="med" type="none"/>
          </a:ln>
        </p:spPr>
      </p:cxnSp>
      <p:pic>
        <p:nvPicPr>
          <p:cNvPr id="109" name="Google Shape;109;p16"/>
          <p:cNvPicPr preferRelativeResize="0"/>
          <p:nvPr/>
        </p:nvPicPr>
        <p:blipFill>
          <a:blip r:embed="rId4">
            <a:alphaModFix/>
          </a:blip>
          <a:stretch>
            <a:fillRect/>
          </a:stretch>
        </p:blipFill>
        <p:spPr>
          <a:xfrm>
            <a:off x="3092225" y="3857650"/>
            <a:ext cx="1434050" cy="1117875"/>
          </a:xfrm>
          <a:prstGeom prst="rect">
            <a:avLst/>
          </a:prstGeom>
          <a:noFill/>
          <a:ln>
            <a:noFill/>
          </a:ln>
        </p:spPr>
      </p:pic>
      <p:pic>
        <p:nvPicPr>
          <p:cNvPr id="110" name="Google Shape;110;p16"/>
          <p:cNvPicPr preferRelativeResize="0"/>
          <p:nvPr/>
        </p:nvPicPr>
        <p:blipFill rotWithShape="1">
          <a:blip r:embed="rId5">
            <a:alphaModFix/>
          </a:blip>
          <a:srcRect b="0" l="14478" r="0" t="0"/>
          <a:stretch/>
        </p:blipFill>
        <p:spPr>
          <a:xfrm>
            <a:off x="64725" y="3857650"/>
            <a:ext cx="1434048" cy="1117875"/>
          </a:xfrm>
          <a:prstGeom prst="rect">
            <a:avLst/>
          </a:prstGeom>
          <a:noFill/>
          <a:ln>
            <a:noFill/>
          </a:ln>
        </p:spPr>
      </p:pic>
      <p:pic>
        <p:nvPicPr>
          <p:cNvPr id="111" name="Google Shape;111;p16"/>
          <p:cNvPicPr preferRelativeResize="0"/>
          <p:nvPr/>
        </p:nvPicPr>
        <p:blipFill rotWithShape="1">
          <a:blip r:embed="rId6">
            <a:alphaModFix/>
          </a:blip>
          <a:srcRect b="0" l="0" r="-50715" t="0"/>
          <a:stretch/>
        </p:blipFill>
        <p:spPr>
          <a:xfrm>
            <a:off x="4605975" y="3857645"/>
            <a:ext cx="2235734" cy="1117875"/>
          </a:xfrm>
          <a:prstGeom prst="rect">
            <a:avLst/>
          </a:prstGeom>
          <a:noFill/>
          <a:ln>
            <a:noFill/>
          </a:ln>
        </p:spPr>
      </p:pic>
      <p:pic>
        <p:nvPicPr>
          <p:cNvPr id="112" name="Google Shape;112;p16"/>
          <p:cNvPicPr preferRelativeResize="0"/>
          <p:nvPr/>
        </p:nvPicPr>
        <p:blipFill>
          <a:blip r:embed="rId7">
            <a:alphaModFix/>
          </a:blip>
          <a:stretch>
            <a:fillRect/>
          </a:stretch>
        </p:blipFill>
        <p:spPr>
          <a:xfrm>
            <a:off x="6119725" y="3857650"/>
            <a:ext cx="1490501" cy="1117876"/>
          </a:xfrm>
          <a:prstGeom prst="rect">
            <a:avLst/>
          </a:prstGeom>
          <a:noFill/>
          <a:ln>
            <a:noFill/>
          </a:ln>
        </p:spPr>
      </p:pic>
      <p:pic>
        <p:nvPicPr>
          <p:cNvPr id="113" name="Google Shape;113;p16"/>
          <p:cNvPicPr preferRelativeResize="0"/>
          <p:nvPr/>
        </p:nvPicPr>
        <p:blipFill rotWithShape="1">
          <a:blip r:embed="rId8">
            <a:alphaModFix/>
          </a:blip>
          <a:srcRect b="0" l="14581" r="0" t="0"/>
          <a:stretch/>
        </p:blipFill>
        <p:spPr>
          <a:xfrm>
            <a:off x="1578475" y="3857650"/>
            <a:ext cx="1434050" cy="1117875"/>
          </a:xfrm>
          <a:prstGeom prst="rect">
            <a:avLst/>
          </a:prstGeom>
          <a:noFill/>
          <a:ln>
            <a:noFill/>
          </a:ln>
        </p:spPr>
      </p:pic>
      <p:pic>
        <p:nvPicPr>
          <p:cNvPr id="114" name="Google Shape;114;p16"/>
          <p:cNvPicPr preferRelativeResize="0"/>
          <p:nvPr/>
        </p:nvPicPr>
        <p:blipFill rotWithShape="1">
          <a:blip r:embed="rId9">
            <a:alphaModFix/>
          </a:blip>
          <a:srcRect b="0" l="28026" r="0" t="0"/>
          <a:stretch/>
        </p:blipFill>
        <p:spPr>
          <a:xfrm>
            <a:off x="7647375" y="3857650"/>
            <a:ext cx="1434051" cy="1117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7"/>
          <p:cNvSpPr txBox="1"/>
          <p:nvPr>
            <p:ph type="title"/>
          </p:nvPr>
        </p:nvSpPr>
        <p:spPr>
          <a:xfrm>
            <a:off x="-98250" y="42000"/>
            <a:ext cx="3269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820">
                <a:latin typeface="Oswald"/>
                <a:ea typeface="Oswald"/>
                <a:cs typeface="Oswald"/>
                <a:sym typeface="Oswald"/>
              </a:rPr>
              <a:t>Journey of a Raindrop</a:t>
            </a:r>
            <a:endParaRPr b="1" sz="2820">
              <a:latin typeface="Oswald"/>
              <a:ea typeface="Oswald"/>
              <a:cs typeface="Oswald"/>
              <a:sym typeface="Oswald"/>
            </a:endParaRPr>
          </a:p>
        </p:txBody>
      </p:sp>
      <p:sp>
        <p:nvSpPr>
          <p:cNvPr id="120" name="Google Shape;120;p17"/>
          <p:cNvSpPr txBox="1"/>
          <p:nvPr>
            <p:ph idx="1" type="body"/>
          </p:nvPr>
        </p:nvSpPr>
        <p:spPr>
          <a:xfrm>
            <a:off x="235500" y="1024675"/>
            <a:ext cx="2601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u="sng">
                <a:solidFill>
                  <a:schemeClr val="hlink"/>
                </a:solidFill>
                <a:hlinkClick r:id="rId3"/>
              </a:rPr>
              <a:t>Watch this video about the journey of a raindrop. </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AutoNum type="arabicPeriod"/>
            </a:pPr>
            <a:r>
              <a:rPr lang="en"/>
              <a:t>Then drag each image in the correct order to show a raindrop’s journey.</a:t>
            </a:r>
            <a:endParaRPr/>
          </a:p>
        </p:txBody>
      </p:sp>
      <p:pic>
        <p:nvPicPr>
          <p:cNvPr id="121" name="Google Shape;121;p17"/>
          <p:cNvPicPr preferRelativeResize="0"/>
          <p:nvPr/>
        </p:nvPicPr>
        <p:blipFill>
          <a:blip r:embed="rId4">
            <a:alphaModFix/>
          </a:blip>
          <a:stretch>
            <a:fillRect/>
          </a:stretch>
        </p:blipFill>
        <p:spPr>
          <a:xfrm>
            <a:off x="6727471" y="42000"/>
            <a:ext cx="572700" cy="572700"/>
          </a:xfrm>
          <a:prstGeom prst="rect">
            <a:avLst/>
          </a:prstGeom>
          <a:noFill/>
          <a:ln>
            <a:noFill/>
          </a:ln>
        </p:spPr>
      </p:pic>
      <p:pic>
        <p:nvPicPr>
          <p:cNvPr id="122" name="Google Shape;122;p17"/>
          <p:cNvPicPr preferRelativeResize="0"/>
          <p:nvPr/>
        </p:nvPicPr>
        <p:blipFill>
          <a:blip r:embed="rId5">
            <a:alphaModFix/>
          </a:blip>
          <a:stretch>
            <a:fillRect/>
          </a:stretch>
        </p:blipFill>
        <p:spPr>
          <a:xfrm>
            <a:off x="3680414" y="4219500"/>
            <a:ext cx="1242023" cy="781200"/>
          </a:xfrm>
          <a:prstGeom prst="rect">
            <a:avLst/>
          </a:prstGeom>
          <a:noFill/>
          <a:ln>
            <a:noFill/>
          </a:ln>
        </p:spPr>
      </p:pic>
      <p:pic>
        <p:nvPicPr>
          <p:cNvPr id="123" name="Google Shape;123;p17"/>
          <p:cNvPicPr preferRelativeResize="0"/>
          <p:nvPr/>
        </p:nvPicPr>
        <p:blipFill>
          <a:blip r:embed="rId6">
            <a:alphaModFix/>
          </a:blip>
          <a:stretch>
            <a:fillRect/>
          </a:stretch>
        </p:blipFill>
        <p:spPr>
          <a:xfrm>
            <a:off x="4231550" y="1387513"/>
            <a:ext cx="1064875" cy="781200"/>
          </a:xfrm>
          <a:prstGeom prst="rect">
            <a:avLst/>
          </a:prstGeom>
          <a:noFill/>
          <a:ln>
            <a:noFill/>
          </a:ln>
        </p:spPr>
      </p:pic>
      <p:pic>
        <p:nvPicPr>
          <p:cNvPr id="124" name="Google Shape;124;p17"/>
          <p:cNvPicPr preferRelativeResize="0"/>
          <p:nvPr/>
        </p:nvPicPr>
        <p:blipFill>
          <a:blip r:embed="rId7">
            <a:alphaModFix/>
          </a:blip>
          <a:stretch>
            <a:fillRect/>
          </a:stretch>
        </p:blipFill>
        <p:spPr>
          <a:xfrm>
            <a:off x="4532850" y="3297026"/>
            <a:ext cx="966767" cy="709200"/>
          </a:xfrm>
          <a:prstGeom prst="rect">
            <a:avLst/>
          </a:prstGeom>
          <a:noFill/>
          <a:ln>
            <a:noFill/>
          </a:ln>
        </p:spPr>
      </p:pic>
      <p:pic>
        <p:nvPicPr>
          <p:cNvPr id="125" name="Google Shape;125;p17"/>
          <p:cNvPicPr preferRelativeResize="0"/>
          <p:nvPr/>
        </p:nvPicPr>
        <p:blipFill>
          <a:blip r:embed="rId8">
            <a:alphaModFix/>
          </a:blip>
          <a:stretch>
            <a:fillRect/>
          </a:stretch>
        </p:blipFill>
        <p:spPr>
          <a:xfrm>
            <a:off x="3347150" y="1366225"/>
            <a:ext cx="751850" cy="823775"/>
          </a:xfrm>
          <a:prstGeom prst="rect">
            <a:avLst/>
          </a:prstGeom>
          <a:noFill/>
          <a:ln>
            <a:noFill/>
          </a:ln>
        </p:spPr>
      </p:pic>
      <p:pic>
        <p:nvPicPr>
          <p:cNvPr id="126" name="Google Shape;126;p17"/>
          <p:cNvPicPr preferRelativeResize="0"/>
          <p:nvPr/>
        </p:nvPicPr>
        <p:blipFill>
          <a:blip r:embed="rId9">
            <a:alphaModFix/>
          </a:blip>
          <a:stretch>
            <a:fillRect/>
          </a:stretch>
        </p:blipFill>
        <p:spPr>
          <a:xfrm>
            <a:off x="4326593" y="2382004"/>
            <a:ext cx="1242024" cy="701745"/>
          </a:xfrm>
          <a:prstGeom prst="rect">
            <a:avLst/>
          </a:prstGeom>
          <a:noFill/>
          <a:ln>
            <a:noFill/>
          </a:ln>
        </p:spPr>
      </p:pic>
      <p:pic>
        <p:nvPicPr>
          <p:cNvPr id="127" name="Google Shape;127;p17"/>
          <p:cNvPicPr preferRelativeResize="0"/>
          <p:nvPr/>
        </p:nvPicPr>
        <p:blipFill>
          <a:blip r:embed="rId10">
            <a:alphaModFix/>
          </a:blip>
          <a:stretch>
            <a:fillRect/>
          </a:stretch>
        </p:blipFill>
        <p:spPr>
          <a:xfrm>
            <a:off x="3909725" y="376539"/>
            <a:ext cx="1064875" cy="709208"/>
          </a:xfrm>
          <a:prstGeom prst="rect">
            <a:avLst/>
          </a:prstGeom>
          <a:noFill/>
          <a:ln>
            <a:noFill/>
          </a:ln>
        </p:spPr>
      </p:pic>
      <p:pic>
        <p:nvPicPr>
          <p:cNvPr id="128" name="Google Shape;128;p17"/>
          <p:cNvPicPr preferRelativeResize="0"/>
          <p:nvPr/>
        </p:nvPicPr>
        <p:blipFill>
          <a:blip r:embed="rId11">
            <a:alphaModFix/>
          </a:blip>
          <a:stretch>
            <a:fillRect/>
          </a:stretch>
        </p:blipFill>
        <p:spPr>
          <a:xfrm>
            <a:off x="3092665" y="3417850"/>
            <a:ext cx="1260821" cy="709201"/>
          </a:xfrm>
          <a:prstGeom prst="rect">
            <a:avLst/>
          </a:prstGeom>
          <a:noFill/>
          <a:ln>
            <a:noFill/>
          </a:ln>
        </p:spPr>
      </p:pic>
      <p:cxnSp>
        <p:nvCxnSpPr>
          <p:cNvPr id="129" name="Google Shape;129;p17"/>
          <p:cNvCxnSpPr/>
          <p:nvPr/>
        </p:nvCxnSpPr>
        <p:spPr>
          <a:xfrm flipH="1">
            <a:off x="6636900" y="614700"/>
            <a:ext cx="251100" cy="333900"/>
          </a:xfrm>
          <a:prstGeom prst="straightConnector1">
            <a:avLst/>
          </a:prstGeom>
          <a:noFill/>
          <a:ln cap="flat" cmpd="sng" w="9525">
            <a:solidFill>
              <a:schemeClr val="dk2"/>
            </a:solidFill>
            <a:prstDash val="solid"/>
            <a:round/>
            <a:headEnd len="med" w="med" type="none"/>
            <a:tailEnd len="med" w="med" type="triangle"/>
          </a:ln>
        </p:spPr>
      </p:cxnSp>
      <p:grpSp>
        <p:nvGrpSpPr>
          <p:cNvPr id="130" name="Google Shape;130;p17"/>
          <p:cNvGrpSpPr/>
          <p:nvPr/>
        </p:nvGrpSpPr>
        <p:grpSpPr>
          <a:xfrm>
            <a:off x="3003873" y="2342275"/>
            <a:ext cx="1095119" cy="825475"/>
            <a:chOff x="3003873" y="2342275"/>
            <a:chExt cx="1095119" cy="825475"/>
          </a:xfrm>
        </p:grpSpPr>
        <p:pic>
          <p:nvPicPr>
            <p:cNvPr id="131" name="Google Shape;131;p17"/>
            <p:cNvPicPr preferRelativeResize="0"/>
            <p:nvPr/>
          </p:nvPicPr>
          <p:blipFill>
            <a:blip r:embed="rId12">
              <a:alphaModFix/>
            </a:blip>
            <a:stretch>
              <a:fillRect/>
            </a:stretch>
          </p:blipFill>
          <p:spPr>
            <a:xfrm>
              <a:off x="3003873" y="2342275"/>
              <a:ext cx="1095119" cy="781200"/>
            </a:xfrm>
            <a:prstGeom prst="rect">
              <a:avLst/>
            </a:prstGeom>
            <a:noFill/>
            <a:ln>
              <a:noFill/>
            </a:ln>
          </p:spPr>
        </p:pic>
        <p:sp>
          <p:nvSpPr>
            <p:cNvPr id="132" name="Google Shape;132;p17"/>
            <p:cNvSpPr txBox="1"/>
            <p:nvPr/>
          </p:nvSpPr>
          <p:spPr>
            <a:xfrm>
              <a:off x="3114225" y="2736650"/>
              <a:ext cx="795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Maumee River</a:t>
              </a:r>
              <a:endParaRPr sz="800">
                <a:solidFill>
                  <a:schemeClr val="lt1"/>
                </a:solidFill>
              </a:endParaRPr>
            </a:p>
          </p:txBody>
        </p:sp>
      </p:grpSp>
      <p:cxnSp>
        <p:nvCxnSpPr>
          <p:cNvPr id="133" name="Google Shape;133;p17"/>
          <p:cNvCxnSpPr/>
          <p:nvPr/>
        </p:nvCxnSpPr>
        <p:spPr>
          <a:xfrm>
            <a:off x="7181050" y="948600"/>
            <a:ext cx="251100" cy="333900"/>
          </a:xfrm>
          <a:prstGeom prst="straightConnector1">
            <a:avLst/>
          </a:prstGeom>
          <a:noFill/>
          <a:ln cap="flat" cmpd="sng" w="9525">
            <a:solidFill>
              <a:schemeClr val="dk2"/>
            </a:solidFill>
            <a:prstDash val="solid"/>
            <a:round/>
            <a:headEnd len="med" w="med" type="none"/>
            <a:tailEnd len="med" w="med" type="triangle"/>
          </a:ln>
        </p:spPr>
      </p:cxnSp>
      <p:cxnSp>
        <p:nvCxnSpPr>
          <p:cNvPr id="134" name="Google Shape;134;p17"/>
          <p:cNvCxnSpPr/>
          <p:nvPr/>
        </p:nvCxnSpPr>
        <p:spPr>
          <a:xfrm flipH="1">
            <a:off x="6636900" y="1609075"/>
            <a:ext cx="251100" cy="333900"/>
          </a:xfrm>
          <a:prstGeom prst="straightConnector1">
            <a:avLst/>
          </a:prstGeom>
          <a:noFill/>
          <a:ln cap="flat" cmpd="sng" w="9525">
            <a:solidFill>
              <a:schemeClr val="dk2"/>
            </a:solidFill>
            <a:prstDash val="solid"/>
            <a:round/>
            <a:headEnd len="med" w="med" type="none"/>
            <a:tailEnd len="med" w="med" type="triangle"/>
          </a:ln>
        </p:spPr>
      </p:cxnSp>
      <p:cxnSp>
        <p:nvCxnSpPr>
          <p:cNvPr id="135" name="Google Shape;135;p17"/>
          <p:cNvCxnSpPr/>
          <p:nvPr/>
        </p:nvCxnSpPr>
        <p:spPr>
          <a:xfrm>
            <a:off x="7181050" y="1981575"/>
            <a:ext cx="251100" cy="333900"/>
          </a:xfrm>
          <a:prstGeom prst="straightConnector1">
            <a:avLst/>
          </a:prstGeom>
          <a:noFill/>
          <a:ln cap="flat" cmpd="sng" w="9525">
            <a:solidFill>
              <a:schemeClr val="dk2"/>
            </a:solidFill>
            <a:prstDash val="solid"/>
            <a:round/>
            <a:headEnd len="med" w="med" type="none"/>
            <a:tailEnd len="med" w="med" type="triangle"/>
          </a:ln>
        </p:spPr>
      </p:cxnSp>
      <p:cxnSp>
        <p:nvCxnSpPr>
          <p:cNvPr id="136" name="Google Shape;136;p17"/>
          <p:cNvCxnSpPr/>
          <p:nvPr/>
        </p:nvCxnSpPr>
        <p:spPr>
          <a:xfrm flipH="1">
            <a:off x="6636900" y="2603450"/>
            <a:ext cx="251100" cy="333900"/>
          </a:xfrm>
          <a:prstGeom prst="straightConnector1">
            <a:avLst/>
          </a:prstGeom>
          <a:noFill/>
          <a:ln cap="flat" cmpd="sng" w="9525">
            <a:solidFill>
              <a:schemeClr val="dk2"/>
            </a:solidFill>
            <a:prstDash val="solid"/>
            <a:round/>
            <a:headEnd len="med" w="med" type="none"/>
            <a:tailEnd len="med" w="med" type="triangle"/>
          </a:ln>
        </p:spPr>
      </p:cxnSp>
      <p:cxnSp>
        <p:nvCxnSpPr>
          <p:cNvPr id="137" name="Google Shape;137;p17"/>
          <p:cNvCxnSpPr/>
          <p:nvPr/>
        </p:nvCxnSpPr>
        <p:spPr>
          <a:xfrm>
            <a:off x="7181050" y="3014550"/>
            <a:ext cx="251100" cy="333900"/>
          </a:xfrm>
          <a:prstGeom prst="straightConnector1">
            <a:avLst/>
          </a:prstGeom>
          <a:noFill/>
          <a:ln cap="flat" cmpd="sng" w="9525">
            <a:solidFill>
              <a:schemeClr val="dk2"/>
            </a:solidFill>
            <a:prstDash val="solid"/>
            <a:round/>
            <a:headEnd len="med" w="med" type="none"/>
            <a:tailEnd len="med" w="med" type="triangle"/>
          </a:ln>
        </p:spPr>
      </p:cxnSp>
      <p:cxnSp>
        <p:nvCxnSpPr>
          <p:cNvPr id="138" name="Google Shape;138;p17"/>
          <p:cNvCxnSpPr/>
          <p:nvPr/>
        </p:nvCxnSpPr>
        <p:spPr>
          <a:xfrm flipH="1">
            <a:off x="6636900" y="3597825"/>
            <a:ext cx="251100" cy="333900"/>
          </a:xfrm>
          <a:prstGeom prst="straightConnector1">
            <a:avLst/>
          </a:prstGeom>
          <a:noFill/>
          <a:ln cap="flat" cmpd="sng" w="9525">
            <a:solidFill>
              <a:schemeClr val="dk2"/>
            </a:solidFill>
            <a:prstDash val="solid"/>
            <a:round/>
            <a:headEnd len="med" w="med" type="none"/>
            <a:tailEnd len="med" w="med" type="triangle"/>
          </a:ln>
        </p:spPr>
      </p:cxnSp>
      <p:cxnSp>
        <p:nvCxnSpPr>
          <p:cNvPr id="139" name="Google Shape;139;p17"/>
          <p:cNvCxnSpPr/>
          <p:nvPr/>
        </p:nvCxnSpPr>
        <p:spPr>
          <a:xfrm>
            <a:off x="7181050" y="4047525"/>
            <a:ext cx="251100" cy="333900"/>
          </a:xfrm>
          <a:prstGeom prst="straightConnector1">
            <a:avLst/>
          </a:prstGeom>
          <a:noFill/>
          <a:ln cap="flat" cmpd="sng" w="9525">
            <a:solidFill>
              <a:schemeClr val="dk2"/>
            </a:solidFill>
            <a:prstDash val="solid"/>
            <a:round/>
            <a:headEnd len="med" w="med" type="none"/>
            <a:tailEnd len="med" w="med" type="triangle"/>
          </a:ln>
        </p:spPr>
      </p:cxnSp>
      <p:sp>
        <p:nvSpPr>
          <p:cNvPr id="140" name="Google Shape;140;p17"/>
          <p:cNvSpPr txBox="1"/>
          <p:nvPr/>
        </p:nvSpPr>
        <p:spPr>
          <a:xfrm>
            <a:off x="6183925" y="882300"/>
            <a:ext cx="38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1</a:t>
            </a:r>
            <a:endParaRPr/>
          </a:p>
        </p:txBody>
      </p:sp>
      <p:sp>
        <p:nvSpPr>
          <p:cNvPr id="141" name="Google Shape;141;p17"/>
          <p:cNvSpPr txBox="1"/>
          <p:nvPr/>
        </p:nvSpPr>
        <p:spPr>
          <a:xfrm>
            <a:off x="6183925" y="1942963"/>
            <a:ext cx="38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3</a:t>
            </a:r>
            <a:endParaRPr/>
          </a:p>
        </p:txBody>
      </p:sp>
      <p:sp>
        <p:nvSpPr>
          <p:cNvPr id="142" name="Google Shape;142;p17"/>
          <p:cNvSpPr txBox="1"/>
          <p:nvPr/>
        </p:nvSpPr>
        <p:spPr>
          <a:xfrm>
            <a:off x="6183913" y="2831975"/>
            <a:ext cx="38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5</a:t>
            </a:r>
            <a:endParaRPr/>
          </a:p>
        </p:txBody>
      </p:sp>
      <p:sp>
        <p:nvSpPr>
          <p:cNvPr id="143" name="Google Shape;143;p17"/>
          <p:cNvSpPr txBox="1"/>
          <p:nvPr/>
        </p:nvSpPr>
        <p:spPr>
          <a:xfrm>
            <a:off x="7485900" y="2203250"/>
            <a:ext cx="38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4</a:t>
            </a:r>
            <a:endParaRPr/>
          </a:p>
        </p:txBody>
      </p:sp>
      <p:sp>
        <p:nvSpPr>
          <p:cNvPr id="144" name="Google Shape;144;p17"/>
          <p:cNvSpPr txBox="1"/>
          <p:nvPr/>
        </p:nvSpPr>
        <p:spPr>
          <a:xfrm>
            <a:off x="7485900" y="3257425"/>
            <a:ext cx="38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6</a:t>
            </a:r>
            <a:endParaRPr/>
          </a:p>
        </p:txBody>
      </p:sp>
      <p:sp>
        <p:nvSpPr>
          <p:cNvPr id="145" name="Google Shape;145;p17"/>
          <p:cNvSpPr txBox="1"/>
          <p:nvPr/>
        </p:nvSpPr>
        <p:spPr>
          <a:xfrm>
            <a:off x="6255000" y="3851725"/>
            <a:ext cx="38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7</a:t>
            </a:r>
            <a:endParaRPr/>
          </a:p>
        </p:txBody>
      </p:sp>
      <p:sp>
        <p:nvSpPr>
          <p:cNvPr id="146" name="Google Shape;146;p17"/>
          <p:cNvSpPr txBox="1"/>
          <p:nvPr/>
        </p:nvSpPr>
        <p:spPr>
          <a:xfrm>
            <a:off x="7485900" y="1208875"/>
            <a:ext cx="38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2</a:t>
            </a:r>
            <a:endParaRPr/>
          </a:p>
        </p:txBody>
      </p:sp>
      <p:sp>
        <p:nvSpPr>
          <p:cNvPr id="147" name="Google Shape;147;p17"/>
          <p:cNvSpPr txBox="1"/>
          <p:nvPr/>
        </p:nvSpPr>
        <p:spPr>
          <a:xfrm>
            <a:off x="7485900" y="4251925"/>
            <a:ext cx="38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8</a:t>
            </a:r>
            <a:endParaRPr/>
          </a:p>
        </p:txBody>
      </p:sp>
      <p:cxnSp>
        <p:nvCxnSpPr>
          <p:cNvPr id="148" name="Google Shape;148;p17"/>
          <p:cNvCxnSpPr/>
          <p:nvPr/>
        </p:nvCxnSpPr>
        <p:spPr>
          <a:xfrm>
            <a:off x="2748400" y="1165325"/>
            <a:ext cx="0" cy="36267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8"/>
          <p:cNvSpPr txBox="1"/>
          <p:nvPr>
            <p:ph type="title"/>
          </p:nvPr>
        </p:nvSpPr>
        <p:spPr>
          <a:xfrm>
            <a:off x="70600" y="113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820">
                <a:latin typeface="Oswald"/>
                <a:ea typeface="Oswald"/>
                <a:cs typeface="Oswald"/>
                <a:sym typeface="Oswald"/>
              </a:rPr>
              <a:t>Point Source and </a:t>
            </a:r>
            <a:endParaRPr b="1" sz="2820">
              <a:latin typeface="Oswald"/>
              <a:ea typeface="Oswald"/>
              <a:cs typeface="Oswald"/>
              <a:sym typeface="Oswald"/>
            </a:endParaRPr>
          </a:p>
          <a:p>
            <a:pPr indent="0" lvl="0" marL="0" rtl="0" algn="l">
              <a:spcBef>
                <a:spcPts val="0"/>
              </a:spcBef>
              <a:spcAft>
                <a:spcPts val="0"/>
              </a:spcAft>
              <a:buSzPts val="990"/>
              <a:buNone/>
            </a:pPr>
            <a:r>
              <a:rPr b="1" lang="en" sz="2820">
                <a:latin typeface="Oswald"/>
                <a:ea typeface="Oswald"/>
                <a:cs typeface="Oswald"/>
                <a:sym typeface="Oswald"/>
              </a:rPr>
              <a:t>Nonpoint Source Pollution</a:t>
            </a:r>
            <a:endParaRPr b="1" sz="2820">
              <a:latin typeface="Oswald"/>
              <a:ea typeface="Oswald"/>
              <a:cs typeface="Oswald"/>
              <a:sym typeface="Oswald"/>
            </a:endParaRPr>
          </a:p>
        </p:txBody>
      </p:sp>
      <p:sp>
        <p:nvSpPr>
          <p:cNvPr id="154" name="Google Shape;154;p18"/>
          <p:cNvSpPr txBox="1"/>
          <p:nvPr>
            <p:ph idx="1" type="body"/>
          </p:nvPr>
        </p:nvSpPr>
        <p:spPr>
          <a:xfrm>
            <a:off x="311700" y="1152475"/>
            <a:ext cx="2521200" cy="1198200"/>
          </a:xfrm>
          <a:prstGeom prst="rect">
            <a:avLst/>
          </a:prstGeom>
        </p:spPr>
        <p:txBody>
          <a:bodyPr anchorCtr="0" anchor="t" bIns="91425" lIns="91425" spcFirstLastPara="1" rIns="91425" wrap="square" tIns="91425">
            <a:normAutofit lnSpcReduction="10000"/>
          </a:bodyPr>
          <a:lstStyle/>
          <a:p>
            <a:pPr indent="-304800" lvl="0" marL="457200" rtl="0" algn="l">
              <a:spcBef>
                <a:spcPts val="0"/>
              </a:spcBef>
              <a:spcAft>
                <a:spcPts val="0"/>
              </a:spcAft>
              <a:buSzPts val="1200"/>
              <a:buAutoNum type="arabicPeriod"/>
            </a:pPr>
            <a:r>
              <a:rPr lang="en" sz="1200" u="sng">
                <a:solidFill>
                  <a:schemeClr val="hlink"/>
                </a:solidFill>
                <a:hlinkClick r:id="rId3"/>
              </a:rPr>
              <a:t>Watch this video about different types of pollution.</a:t>
            </a:r>
            <a:endParaRPr sz="1200"/>
          </a:p>
          <a:p>
            <a:pPr indent="-304800" lvl="0" marL="457200" rtl="0" algn="l">
              <a:spcBef>
                <a:spcPts val="0"/>
              </a:spcBef>
              <a:spcAft>
                <a:spcPts val="0"/>
              </a:spcAft>
              <a:buSzPts val="1200"/>
              <a:buAutoNum type="arabicPeriod"/>
            </a:pPr>
            <a:r>
              <a:rPr lang="en" sz="1200"/>
              <a:t>Drag the pollution icon to the area on the watershed that it comes from. </a:t>
            </a:r>
            <a:endParaRPr sz="1200"/>
          </a:p>
        </p:txBody>
      </p:sp>
      <p:pic>
        <p:nvPicPr>
          <p:cNvPr id="155" name="Google Shape;155;p18"/>
          <p:cNvPicPr preferRelativeResize="0"/>
          <p:nvPr/>
        </p:nvPicPr>
        <p:blipFill>
          <a:blip r:embed="rId4">
            <a:alphaModFix/>
          </a:blip>
          <a:stretch>
            <a:fillRect/>
          </a:stretch>
        </p:blipFill>
        <p:spPr>
          <a:xfrm>
            <a:off x="3608425" y="147163"/>
            <a:ext cx="5535575" cy="4849177"/>
          </a:xfrm>
          <a:prstGeom prst="rect">
            <a:avLst/>
          </a:prstGeom>
          <a:noFill/>
          <a:ln>
            <a:noFill/>
          </a:ln>
        </p:spPr>
      </p:pic>
      <p:cxnSp>
        <p:nvCxnSpPr>
          <p:cNvPr id="156" name="Google Shape;156;p18"/>
          <p:cNvCxnSpPr/>
          <p:nvPr/>
        </p:nvCxnSpPr>
        <p:spPr>
          <a:xfrm>
            <a:off x="140650" y="2250050"/>
            <a:ext cx="3244800" cy="0"/>
          </a:xfrm>
          <a:prstGeom prst="straightConnector1">
            <a:avLst/>
          </a:prstGeom>
          <a:noFill/>
          <a:ln cap="flat" cmpd="sng" w="9525">
            <a:solidFill>
              <a:schemeClr val="dk2"/>
            </a:solidFill>
            <a:prstDash val="solid"/>
            <a:round/>
            <a:headEnd len="med" w="med" type="none"/>
            <a:tailEnd len="med" w="med" type="none"/>
          </a:ln>
        </p:spPr>
      </p:cxnSp>
      <p:sp>
        <p:nvSpPr>
          <p:cNvPr id="157" name="Google Shape;157;p18"/>
          <p:cNvSpPr txBox="1"/>
          <p:nvPr/>
        </p:nvSpPr>
        <p:spPr>
          <a:xfrm>
            <a:off x="140650" y="2238175"/>
            <a:ext cx="3576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Nonp</a:t>
            </a:r>
            <a:r>
              <a:rPr b="1" lang="en" sz="1500"/>
              <a:t>oint Source      Point Source</a:t>
            </a:r>
            <a:endParaRPr b="1" sz="1500"/>
          </a:p>
        </p:txBody>
      </p:sp>
      <p:cxnSp>
        <p:nvCxnSpPr>
          <p:cNvPr id="158" name="Google Shape;158;p18"/>
          <p:cNvCxnSpPr/>
          <p:nvPr/>
        </p:nvCxnSpPr>
        <p:spPr>
          <a:xfrm>
            <a:off x="1823350" y="2314375"/>
            <a:ext cx="5100" cy="2608200"/>
          </a:xfrm>
          <a:prstGeom prst="straightConnector1">
            <a:avLst/>
          </a:prstGeom>
          <a:noFill/>
          <a:ln cap="flat" cmpd="sng" w="9525">
            <a:solidFill>
              <a:schemeClr val="dk2"/>
            </a:solidFill>
            <a:prstDash val="solid"/>
            <a:round/>
            <a:headEnd len="med" w="med" type="none"/>
            <a:tailEnd len="med" w="med" type="none"/>
          </a:ln>
        </p:spPr>
      </p:cxnSp>
      <p:sp>
        <p:nvSpPr>
          <p:cNvPr id="159" name="Google Shape;159;p18"/>
          <p:cNvSpPr txBox="1"/>
          <p:nvPr/>
        </p:nvSpPr>
        <p:spPr>
          <a:xfrm>
            <a:off x="140650" y="2647950"/>
            <a:ext cx="15762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Loose Soil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Animal Waste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Fertilizer from Fields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Car Oil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Weed Killer</a:t>
            </a:r>
            <a:endParaRPr/>
          </a:p>
        </p:txBody>
      </p:sp>
      <p:sp>
        <p:nvSpPr>
          <p:cNvPr id="160" name="Google Shape;160;p18"/>
          <p:cNvSpPr txBox="1"/>
          <p:nvPr/>
        </p:nvSpPr>
        <p:spPr>
          <a:xfrm>
            <a:off x="1934829" y="2653675"/>
            <a:ext cx="14505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Manufacturing Plant Releasing Chemicals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Overflow from a Sewage Treatment Plant</a:t>
            </a:r>
            <a:endParaRPr/>
          </a:p>
        </p:txBody>
      </p:sp>
      <p:pic>
        <p:nvPicPr>
          <p:cNvPr id="161" name="Google Shape;161;p18"/>
          <p:cNvPicPr preferRelativeResize="0"/>
          <p:nvPr/>
        </p:nvPicPr>
        <p:blipFill rotWithShape="1">
          <a:blip r:embed="rId5">
            <a:alphaModFix/>
          </a:blip>
          <a:srcRect b="19633" l="14764" r="13633" t="21407"/>
          <a:stretch/>
        </p:blipFill>
        <p:spPr>
          <a:xfrm>
            <a:off x="1265775" y="3036802"/>
            <a:ext cx="562675" cy="463347"/>
          </a:xfrm>
          <a:prstGeom prst="rect">
            <a:avLst/>
          </a:prstGeom>
          <a:noFill/>
          <a:ln>
            <a:noFill/>
          </a:ln>
        </p:spPr>
      </p:pic>
      <p:pic>
        <p:nvPicPr>
          <p:cNvPr id="162" name="Google Shape;162;p18"/>
          <p:cNvPicPr preferRelativeResize="0"/>
          <p:nvPr/>
        </p:nvPicPr>
        <p:blipFill>
          <a:blip r:embed="rId6">
            <a:alphaModFix/>
          </a:blip>
          <a:stretch>
            <a:fillRect/>
          </a:stretch>
        </p:blipFill>
        <p:spPr>
          <a:xfrm>
            <a:off x="1094800" y="2495550"/>
            <a:ext cx="572700" cy="572700"/>
          </a:xfrm>
          <a:prstGeom prst="rect">
            <a:avLst/>
          </a:prstGeom>
          <a:noFill/>
          <a:ln>
            <a:noFill/>
          </a:ln>
        </p:spPr>
      </p:pic>
      <p:pic>
        <p:nvPicPr>
          <p:cNvPr id="163" name="Google Shape;163;p18"/>
          <p:cNvPicPr preferRelativeResize="0"/>
          <p:nvPr/>
        </p:nvPicPr>
        <p:blipFill>
          <a:blip r:embed="rId7">
            <a:alphaModFix/>
          </a:blip>
          <a:stretch>
            <a:fillRect/>
          </a:stretch>
        </p:blipFill>
        <p:spPr>
          <a:xfrm>
            <a:off x="1236028" y="3596755"/>
            <a:ext cx="622176" cy="594482"/>
          </a:xfrm>
          <a:prstGeom prst="rect">
            <a:avLst/>
          </a:prstGeom>
          <a:noFill/>
          <a:ln>
            <a:noFill/>
          </a:ln>
        </p:spPr>
      </p:pic>
      <p:pic>
        <p:nvPicPr>
          <p:cNvPr id="164" name="Google Shape;164;p18"/>
          <p:cNvPicPr preferRelativeResize="0"/>
          <p:nvPr/>
        </p:nvPicPr>
        <p:blipFill rotWithShape="1">
          <a:blip r:embed="rId8">
            <a:alphaModFix/>
          </a:blip>
          <a:srcRect b="29100" l="-1860" r="1859" t="31911"/>
          <a:stretch/>
        </p:blipFill>
        <p:spPr>
          <a:xfrm>
            <a:off x="802750" y="4211625"/>
            <a:ext cx="975075" cy="329477"/>
          </a:xfrm>
          <a:prstGeom prst="rect">
            <a:avLst/>
          </a:prstGeom>
          <a:noFill/>
          <a:ln>
            <a:noFill/>
          </a:ln>
        </p:spPr>
      </p:pic>
      <p:pic>
        <p:nvPicPr>
          <p:cNvPr id="165" name="Google Shape;165;p18"/>
          <p:cNvPicPr preferRelativeResize="0"/>
          <p:nvPr/>
        </p:nvPicPr>
        <p:blipFill>
          <a:blip r:embed="rId9">
            <a:alphaModFix/>
          </a:blip>
          <a:stretch>
            <a:fillRect/>
          </a:stretch>
        </p:blipFill>
        <p:spPr>
          <a:xfrm>
            <a:off x="1155652" y="4561512"/>
            <a:ext cx="622176" cy="539738"/>
          </a:xfrm>
          <a:prstGeom prst="rect">
            <a:avLst/>
          </a:prstGeom>
          <a:noFill/>
          <a:ln>
            <a:noFill/>
          </a:ln>
        </p:spPr>
      </p:pic>
      <p:pic>
        <p:nvPicPr>
          <p:cNvPr id="166" name="Google Shape;166;p18"/>
          <p:cNvPicPr preferRelativeResize="0"/>
          <p:nvPr/>
        </p:nvPicPr>
        <p:blipFill>
          <a:blip r:embed="rId10">
            <a:alphaModFix/>
          </a:blip>
          <a:stretch>
            <a:fillRect/>
          </a:stretch>
        </p:blipFill>
        <p:spPr>
          <a:xfrm>
            <a:off x="2729050" y="3132675"/>
            <a:ext cx="696600" cy="696600"/>
          </a:xfrm>
          <a:prstGeom prst="rect">
            <a:avLst/>
          </a:prstGeom>
          <a:noFill/>
          <a:ln>
            <a:noFill/>
          </a:ln>
        </p:spPr>
      </p:pic>
      <p:pic>
        <p:nvPicPr>
          <p:cNvPr id="167" name="Google Shape;167;p18"/>
          <p:cNvPicPr preferRelativeResize="0"/>
          <p:nvPr/>
        </p:nvPicPr>
        <p:blipFill>
          <a:blip r:embed="rId11">
            <a:alphaModFix/>
          </a:blip>
          <a:stretch>
            <a:fillRect/>
          </a:stretch>
        </p:blipFill>
        <p:spPr>
          <a:xfrm>
            <a:off x="2589813" y="4449930"/>
            <a:ext cx="975075" cy="65131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9"/>
          <p:cNvSpPr txBox="1"/>
          <p:nvPr>
            <p:ph type="title"/>
          </p:nvPr>
        </p:nvSpPr>
        <p:spPr>
          <a:xfrm>
            <a:off x="311700" y="733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820">
                <a:latin typeface="Oswald"/>
                <a:ea typeface="Oswald"/>
                <a:cs typeface="Oswald"/>
                <a:sym typeface="Oswald"/>
              </a:rPr>
              <a:t>What Water Goes Where?</a:t>
            </a:r>
            <a:endParaRPr b="1" sz="2820">
              <a:latin typeface="Oswald"/>
              <a:ea typeface="Oswald"/>
              <a:cs typeface="Oswald"/>
              <a:sym typeface="Oswald"/>
            </a:endParaRPr>
          </a:p>
        </p:txBody>
      </p:sp>
      <p:sp>
        <p:nvSpPr>
          <p:cNvPr id="173" name="Google Shape;173;p19"/>
          <p:cNvSpPr txBox="1"/>
          <p:nvPr>
            <p:ph idx="1" type="body"/>
          </p:nvPr>
        </p:nvSpPr>
        <p:spPr>
          <a:xfrm>
            <a:off x="311700" y="579875"/>
            <a:ext cx="2511300" cy="32577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sz="1300"/>
              <a:t>Water do not all go to the same place. It depends on where it comes from. Water that you use in your house and at school goes into a wastewater treatment plant to speed up the purification process before it is put back into the environment. The Storm Drain System, however, drains DIRECTLY into the environment (rivers and lakes). That means that any pollution that goes into a storm drain ends up in our rivers! Gross!</a:t>
            </a:r>
            <a:endParaRPr sz="1300"/>
          </a:p>
          <a:p>
            <a:pPr indent="0" lvl="0" marL="0" rtl="0" algn="l">
              <a:spcBef>
                <a:spcPts val="1200"/>
              </a:spcBef>
              <a:spcAft>
                <a:spcPts val="1200"/>
              </a:spcAft>
              <a:buNone/>
            </a:pPr>
            <a:r>
              <a:rPr b="1" lang="en" sz="1417">
                <a:solidFill>
                  <a:schemeClr val="dk1"/>
                </a:solidFill>
              </a:rPr>
              <a:t>Your Job: </a:t>
            </a:r>
            <a:r>
              <a:rPr lang="en" sz="1417">
                <a:solidFill>
                  <a:schemeClr val="dk1"/>
                </a:solidFill>
              </a:rPr>
              <a:t>Move the pollution icons to either the Wastewater Treatment Plant side or the Storm Drain Pipe to show where different pollutant end up. </a:t>
            </a:r>
            <a:endParaRPr sz="1417">
              <a:solidFill>
                <a:schemeClr val="dk1"/>
              </a:solidFill>
            </a:endParaRPr>
          </a:p>
        </p:txBody>
      </p:sp>
      <p:cxnSp>
        <p:nvCxnSpPr>
          <p:cNvPr id="174" name="Google Shape;174;p19"/>
          <p:cNvCxnSpPr/>
          <p:nvPr/>
        </p:nvCxnSpPr>
        <p:spPr>
          <a:xfrm>
            <a:off x="2823000" y="631425"/>
            <a:ext cx="9900" cy="3025200"/>
          </a:xfrm>
          <a:prstGeom prst="straightConnector1">
            <a:avLst/>
          </a:prstGeom>
          <a:noFill/>
          <a:ln cap="flat" cmpd="sng" w="9525">
            <a:solidFill>
              <a:schemeClr val="dk2"/>
            </a:solidFill>
            <a:prstDash val="solid"/>
            <a:round/>
            <a:headEnd len="med" w="med" type="none"/>
            <a:tailEnd len="med" w="med" type="none"/>
          </a:ln>
        </p:spPr>
      </p:cxnSp>
      <p:sp>
        <p:nvSpPr>
          <p:cNvPr id="175" name="Google Shape;175;p19"/>
          <p:cNvSpPr txBox="1"/>
          <p:nvPr/>
        </p:nvSpPr>
        <p:spPr>
          <a:xfrm>
            <a:off x="391725" y="3837575"/>
            <a:ext cx="5565600" cy="13545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t>Pollution Icons</a:t>
            </a:r>
            <a:endParaRPr b="1"/>
          </a:p>
          <a:p>
            <a:pPr indent="0" lvl="0" marL="0" rtl="0" algn="ctr">
              <a:spcBef>
                <a:spcPts val="0"/>
              </a:spcBef>
              <a:spcAft>
                <a:spcPts val="0"/>
              </a:spcAft>
              <a:buNone/>
            </a:pPr>
            <a:r>
              <a:t/>
            </a:r>
            <a:endParaRPr b="1"/>
          </a:p>
          <a:p>
            <a:pPr indent="0" lvl="0" marL="0" rtl="0" algn="ctr">
              <a:spcBef>
                <a:spcPts val="0"/>
              </a:spcBef>
              <a:spcAft>
                <a:spcPts val="0"/>
              </a:spcAft>
              <a:buNone/>
            </a:pPr>
            <a:r>
              <a:t/>
            </a:r>
            <a:endParaRPr b="1"/>
          </a:p>
          <a:p>
            <a:pPr indent="0" lvl="0" marL="0" rtl="0" algn="ctr">
              <a:spcBef>
                <a:spcPts val="0"/>
              </a:spcBef>
              <a:spcAft>
                <a:spcPts val="0"/>
              </a:spcAft>
              <a:buNone/>
            </a:pPr>
            <a:r>
              <a:t/>
            </a:r>
            <a:endParaRPr b="1"/>
          </a:p>
          <a:p>
            <a:pPr indent="0" lvl="0" marL="0" rtl="0" algn="l">
              <a:spcBef>
                <a:spcPts val="0"/>
              </a:spcBef>
              <a:spcAft>
                <a:spcPts val="0"/>
              </a:spcAft>
              <a:buNone/>
            </a:pPr>
            <a:r>
              <a:rPr b="1" lang="en" sz="1000"/>
              <a:t>Shampoo  Human       Animal        Litter          Car Oil          Soap            Dead          Weed</a:t>
            </a:r>
            <a:endParaRPr b="1" sz="1000"/>
          </a:p>
          <a:p>
            <a:pPr indent="0" lvl="0" marL="0" rtl="0" algn="l">
              <a:spcBef>
                <a:spcPts val="0"/>
              </a:spcBef>
              <a:spcAft>
                <a:spcPts val="0"/>
              </a:spcAft>
              <a:buNone/>
            </a:pPr>
            <a:r>
              <a:rPr b="1" lang="en" sz="1000"/>
              <a:t>                   Waste         Waste						Animals        Killer</a:t>
            </a:r>
            <a:endParaRPr b="1" sz="1000"/>
          </a:p>
        </p:txBody>
      </p:sp>
      <p:cxnSp>
        <p:nvCxnSpPr>
          <p:cNvPr id="176" name="Google Shape;176;p19"/>
          <p:cNvCxnSpPr/>
          <p:nvPr/>
        </p:nvCxnSpPr>
        <p:spPr>
          <a:xfrm>
            <a:off x="311700" y="3777275"/>
            <a:ext cx="2481000" cy="9900"/>
          </a:xfrm>
          <a:prstGeom prst="straightConnector1">
            <a:avLst/>
          </a:prstGeom>
          <a:noFill/>
          <a:ln cap="flat" cmpd="sng" w="9525">
            <a:solidFill>
              <a:schemeClr val="dk2"/>
            </a:solidFill>
            <a:prstDash val="solid"/>
            <a:round/>
            <a:headEnd len="med" w="med" type="none"/>
            <a:tailEnd len="med" w="med" type="none"/>
          </a:ln>
        </p:spPr>
      </p:cxnSp>
      <p:pic>
        <p:nvPicPr>
          <p:cNvPr id="177" name="Google Shape;177;p19"/>
          <p:cNvPicPr preferRelativeResize="0"/>
          <p:nvPr/>
        </p:nvPicPr>
        <p:blipFill rotWithShape="1">
          <a:blip r:embed="rId3">
            <a:alphaModFix/>
          </a:blip>
          <a:srcRect b="20134" l="0" r="0" t="0"/>
          <a:stretch/>
        </p:blipFill>
        <p:spPr>
          <a:xfrm>
            <a:off x="3868125" y="579875"/>
            <a:ext cx="5191349" cy="3046700"/>
          </a:xfrm>
          <a:prstGeom prst="rect">
            <a:avLst/>
          </a:prstGeom>
          <a:noFill/>
          <a:ln>
            <a:noFill/>
          </a:ln>
        </p:spPr>
      </p:pic>
      <p:sp>
        <p:nvSpPr>
          <p:cNvPr id="178" name="Google Shape;178;p19"/>
          <p:cNvSpPr txBox="1"/>
          <p:nvPr/>
        </p:nvSpPr>
        <p:spPr>
          <a:xfrm>
            <a:off x="2953500" y="632900"/>
            <a:ext cx="914700" cy="29553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t>Wastewater Treatment Plant</a:t>
            </a:r>
            <a:endParaRPr b="1"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p:txBody>
      </p:sp>
      <p:sp>
        <p:nvSpPr>
          <p:cNvPr id="179" name="Google Shape;179;p19"/>
          <p:cNvSpPr txBox="1"/>
          <p:nvPr/>
        </p:nvSpPr>
        <p:spPr>
          <a:xfrm>
            <a:off x="6581775" y="3656625"/>
            <a:ext cx="2409300" cy="1416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t>Storm Drain Pipe</a:t>
            </a:r>
            <a:endParaRPr b="1"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p:txBody>
      </p:sp>
      <p:pic>
        <p:nvPicPr>
          <p:cNvPr id="180" name="Google Shape;180;p19"/>
          <p:cNvPicPr preferRelativeResize="0"/>
          <p:nvPr/>
        </p:nvPicPr>
        <p:blipFill rotWithShape="1">
          <a:blip r:embed="rId4">
            <a:alphaModFix/>
          </a:blip>
          <a:srcRect b="0" l="25395" r="26814" t="0"/>
          <a:stretch/>
        </p:blipFill>
        <p:spPr>
          <a:xfrm>
            <a:off x="571653" y="4123900"/>
            <a:ext cx="294797" cy="616876"/>
          </a:xfrm>
          <a:prstGeom prst="rect">
            <a:avLst/>
          </a:prstGeom>
          <a:noFill/>
          <a:ln>
            <a:noFill/>
          </a:ln>
        </p:spPr>
      </p:pic>
      <p:pic>
        <p:nvPicPr>
          <p:cNvPr id="181" name="Google Shape;181;p19"/>
          <p:cNvPicPr preferRelativeResize="0"/>
          <p:nvPr/>
        </p:nvPicPr>
        <p:blipFill>
          <a:blip r:embed="rId5">
            <a:alphaModFix/>
          </a:blip>
          <a:stretch>
            <a:fillRect/>
          </a:stretch>
        </p:blipFill>
        <p:spPr>
          <a:xfrm>
            <a:off x="1095675" y="4265350"/>
            <a:ext cx="493948" cy="475425"/>
          </a:xfrm>
          <a:prstGeom prst="rect">
            <a:avLst/>
          </a:prstGeom>
          <a:noFill/>
          <a:ln>
            <a:noFill/>
          </a:ln>
        </p:spPr>
      </p:pic>
      <p:pic>
        <p:nvPicPr>
          <p:cNvPr id="182" name="Google Shape;182;p19"/>
          <p:cNvPicPr preferRelativeResize="0"/>
          <p:nvPr/>
        </p:nvPicPr>
        <p:blipFill>
          <a:blip r:embed="rId6">
            <a:alphaModFix/>
          </a:blip>
          <a:stretch>
            <a:fillRect/>
          </a:stretch>
        </p:blipFill>
        <p:spPr>
          <a:xfrm>
            <a:off x="1642325" y="4194613"/>
            <a:ext cx="616900" cy="616900"/>
          </a:xfrm>
          <a:prstGeom prst="rect">
            <a:avLst/>
          </a:prstGeom>
          <a:noFill/>
          <a:ln>
            <a:noFill/>
          </a:ln>
        </p:spPr>
      </p:pic>
      <p:pic>
        <p:nvPicPr>
          <p:cNvPr id="183" name="Google Shape;183;p19"/>
          <p:cNvPicPr preferRelativeResize="0"/>
          <p:nvPr/>
        </p:nvPicPr>
        <p:blipFill rotWithShape="1">
          <a:blip r:embed="rId7">
            <a:alphaModFix/>
          </a:blip>
          <a:srcRect b="29100" l="-1860" r="1859" t="31911"/>
          <a:stretch/>
        </p:blipFill>
        <p:spPr>
          <a:xfrm>
            <a:off x="2987675" y="4474888"/>
            <a:ext cx="786876" cy="265882"/>
          </a:xfrm>
          <a:prstGeom prst="rect">
            <a:avLst/>
          </a:prstGeom>
          <a:noFill/>
          <a:ln>
            <a:noFill/>
          </a:ln>
        </p:spPr>
      </p:pic>
      <p:pic>
        <p:nvPicPr>
          <p:cNvPr id="184" name="Google Shape;184;p19"/>
          <p:cNvPicPr preferRelativeResize="0"/>
          <p:nvPr/>
        </p:nvPicPr>
        <p:blipFill>
          <a:blip r:embed="rId8">
            <a:alphaModFix/>
          </a:blip>
          <a:stretch>
            <a:fillRect/>
          </a:stretch>
        </p:blipFill>
        <p:spPr>
          <a:xfrm>
            <a:off x="3847988" y="4265350"/>
            <a:ext cx="475425" cy="475425"/>
          </a:xfrm>
          <a:prstGeom prst="rect">
            <a:avLst/>
          </a:prstGeom>
          <a:noFill/>
          <a:ln>
            <a:noFill/>
          </a:ln>
        </p:spPr>
      </p:pic>
      <p:pic>
        <p:nvPicPr>
          <p:cNvPr id="185" name="Google Shape;185;p19"/>
          <p:cNvPicPr preferRelativeResize="0"/>
          <p:nvPr/>
        </p:nvPicPr>
        <p:blipFill>
          <a:blip r:embed="rId9">
            <a:alphaModFix/>
          </a:blip>
          <a:stretch>
            <a:fillRect/>
          </a:stretch>
        </p:blipFill>
        <p:spPr>
          <a:xfrm>
            <a:off x="4473075" y="4027775"/>
            <a:ext cx="713000" cy="713000"/>
          </a:xfrm>
          <a:prstGeom prst="rect">
            <a:avLst/>
          </a:prstGeom>
          <a:noFill/>
          <a:ln>
            <a:noFill/>
          </a:ln>
        </p:spPr>
      </p:pic>
      <p:pic>
        <p:nvPicPr>
          <p:cNvPr id="186" name="Google Shape;186;p19"/>
          <p:cNvPicPr preferRelativeResize="0"/>
          <p:nvPr/>
        </p:nvPicPr>
        <p:blipFill>
          <a:blip r:embed="rId10">
            <a:alphaModFix/>
          </a:blip>
          <a:stretch>
            <a:fillRect/>
          </a:stretch>
        </p:blipFill>
        <p:spPr>
          <a:xfrm>
            <a:off x="5254377" y="4162475"/>
            <a:ext cx="622176" cy="539738"/>
          </a:xfrm>
          <a:prstGeom prst="rect">
            <a:avLst/>
          </a:prstGeom>
          <a:noFill/>
          <a:ln>
            <a:noFill/>
          </a:ln>
        </p:spPr>
      </p:pic>
      <p:pic>
        <p:nvPicPr>
          <p:cNvPr id="187" name="Google Shape;187;p19"/>
          <p:cNvPicPr preferRelativeResize="0"/>
          <p:nvPr/>
        </p:nvPicPr>
        <p:blipFill>
          <a:blip r:embed="rId11">
            <a:alphaModFix/>
          </a:blip>
          <a:stretch>
            <a:fillRect/>
          </a:stretch>
        </p:blipFill>
        <p:spPr>
          <a:xfrm>
            <a:off x="2267850" y="4189663"/>
            <a:ext cx="713000" cy="59416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0"/>
          <p:cNvSpPr txBox="1"/>
          <p:nvPr>
            <p:ph type="title"/>
          </p:nvPr>
        </p:nvSpPr>
        <p:spPr>
          <a:xfrm>
            <a:off x="90700" y="934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820">
                <a:latin typeface="Oswald"/>
                <a:ea typeface="Oswald"/>
                <a:cs typeface="Oswald"/>
                <a:sym typeface="Oswald"/>
              </a:rPr>
              <a:t>What Can YOU Do?</a:t>
            </a:r>
            <a:endParaRPr b="1" sz="2820">
              <a:latin typeface="Oswald"/>
              <a:ea typeface="Oswald"/>
              <a:cs typeface="Oswald"/>
              <a:sym typeface="Oswald"/>
            </a:endParaRPr>
          </a:p>
        </p:txBody>
      </p:sp>
      <p:sp>
        <p:nvSpPr>
          <p:cNvPr id="193" name="Google Shape;193;p20"/>
          <p:cNvSpPr txBox="1"/>
          <p:nvPr>
            <p:ph idx="1" type="body"/>
          </p:nvPr>
        </p:nvSpPr>
        <p:spPr>
          <a:xfrm>
            <a:off x="90700" y="589925"/>
            <a:ext cx="8520600" cy="730200"/>
          </a:xfrm>
          <a:prstGeom prst="rect">
            <a:avLst/>
          </a:prstGeom>
        </p:spPr>
        <p:txBody>
          <a:bodyPr anchorCtr="0" anchor="t" bIns="91425" lIns="91425" spcFirstLastPara="1" rIns="91425" wrap="square" tIns="91425">
            <a:normAutofit lnSpcReduction="20000"/>
          </a:bodyPr>
          <a:lstStyle/>
          <a:p>
            <a:pPr indent="-342900" lvl="0" marL="457200" rtl="0" algn="ctr">
              <a:spcBef>
                <a:spcPts val="0"/>
              </a:spcBef>
              <a:spcAft>
                <a:spcPts val="0"/>
              </a:spcAft>
              <a:buSzPts val="1800"/>
              <a:buAutoNum type="arabicPeriod"/>
            </a:pPr>
            <a:r>
              <a:rPr lang="en" u="sng">
                <a:solidFill>
                  <a:schemeClr val="hlink"/>
                </a:solidFill>
                <a:hlinkClick r:id="rId3"/>
              </a:rPr>
              <a:t>Click here to watch this video!</a:t>
            </a:r>
            <a:endParaRPr/>
          </a:p>
          <a:p>
            <a:pPr indent="-342900" lvl="0" marL="457200" rtl="0" algn="ctr">
              <a:spcBef>
                <a:spcPts val="0"/>
              </a:spcBef>
              <a:spcAft>
                <a:spcPts val="0"/>
              </a:spcAft>
              <a:buSzPts val="1800"/>
              <a:buAutoNum type="arabicPeriod"/>
            </a:pPr>
            <a:r>
              <a:rPr lang="en"/>
              <a:t>Answer the questions below.</a:t>
            </a:r>
            <a:endParaRPr/>
          </a:p>
        </p:txBody>
      </p:sp>
      <p:cxnSp>
        <p:nvCxnSpPr>
          <p:cNvPr id="194" name="Google Shape;194;p20"/>
          <p:cNvCxnSpPr/>
          <p:nvPr/>
        </p:nvCxnSpPr>
        <p:spPr>
          <a:xfrm>
            <a:off x="20100" y="1366250"/>
            <a:ext cx="9121800" cy="0"/>
          </a:xfrm>
          <a:prstGeom prst="straightConnector1">
            <a:avLst/>
          </a:prstGeom>
          <a:noFill/>
          <a:ln cap="flat" cmpd="sng" w="9525">
            <a:solidFill>
              <a:schemeClr val="dk2"/>
            </a:solidFill>
            <a:prstDash val="solid"/>
            <a:round/>
            <a:headEnd len="med" w="med" type="none"/>
            <a:tailEnd len="med" w="med" type="none"/>
          </a:ln>
        </p:spPr>
      </p:cxnSp>
      <p:pic>
        <p:nvPicPr>
          <p:cNvPr id="195" name="Google Shape;195;p20"/>
          <p:cNvPicPr preferRelativeResize="0"/>
          <p:nvPr/>
        </p:nvPicPr>
        <p:blipFill>
          <a:blip r:embed="rId4">
            <a:alphaModFix/>
          </a:blip>
          <a:stretch>
            <a:fillRect/>
          </a:stretch>
        </p:blipFill>
        <p:spPr>
          <a:xfrm>
            <a:off x="76200" y="93425"/>
            <a:ext cx="1255449" cy="1203850"/>
          </a:xfrm>
          <a:prstGeom prst="rect">
            <a:avLst/>
          </a:prstGeom>
          <a:noFill/>
          <a:ln>
            <a:noFill/>
          </a:ln>
        </p:spPr>
      </p:pic>
      <p:pic>
        <p:nvPicPr>
          <p:cNvPr id="196" name="Google Shape;196;p20"/>
          <p:cNvPicPr preferRelativeResize="0"/>
          <p:nvPr/>
        </p:nvPicPr>
        <p:blipFill>
          <a:blip r:embed="rId5">
            <a:alphaModFix/>
          </a:blip>
          <a:stretch>
            <a:fillRect/>
          </a:stretch>
        </p:blipFill>
        <p:spPr>
          <a:xfrm>
            <a:off x="1401976" y="93425"/>
            <a:ext cx="1255450" cy="1203850"/>
          </a:xfrm>
          <a:prstGeom prst="rect">
            <a:avLst/>
          </a:prstGeom>
          <a:noFill/>
          <a:ln>
            <a:noFill/>
          </a:ln>
        </p:spPr>
      </p:pic>
      <p:pic>
        <p:nvPicPr>
          <p:cNvPr id="197" name="Google Shape;197;p20"/>
          <p:cNvPicPr preferRelativeResize="0"/>
          <p:nvPr/>
        </p:nvPicPr>
        <p:blipFill>
          <a:blip r:embed="rId6">
            <a:alphaModFix/>
          </a:blip>
          <a:stretch>
            <a:fillRect/>
          </a:stretch>
        </p:blipFill>
        <p:spPr>
          <a:xfrm>
            <a:off x="6149800" y="93425"/>
            <a:ext cx="1372715" cy="1203850"/>
          </a:xfrm>
          <a:prstGeom prst="rect">
            <a:avLst/>
          </a:prstGeom>
          <a:noFill/>
          <a:ln>
            <a:noFill/>
          </a:ln>
        </p:spPr>
      </p:pic>
      <p:pic>
        <p:nvPicPr>
          <p:cNvPr id="198" name="Google Shape;198;p20"/>
          <p:cNvPicPr preferRelativeResize="0"/>
          <p:nvPr/>
        </p:nvPicPr>
        <p:blipFill>
          <a:blip r:embed="rId7">
            <a:alphaModFix/>
          </a:blip>
          <a:stretch>
            <a:fillRect/>
          </a:stretch>
        </p:blipFill>
        <p:spPr>
          <a:xfrm>
            <a:off x="7608310" y="93425"/>
            <a:ext cx="1372715" cy="1203850"/>
          </a:xfrm>
          <a:prstGeom prst="rect">
            <a:avLst/>
          </a:prstGeom>
          <a:noFill/>
          <a:ln>
            <a:noFill/>
          </a:ln>
        </p:spPr>
      </p:pic>
      <p:sp>
        <p:nvSpPr>
          <p:cNvPr id="199" name="Google Shape;199;p20"/>
          <p:cNvSpPr txBox="1"/>
          <p:nvPr/>
        </p:nvSpPr>
        <p:spPr>
          <a:xfrm>
            <a:off x="130600" y="1456650"/>
            <a:ext cx="2853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Name three (3) things you can do to help keep your local storm drains cl</a:t>
            </a:r>
            <a:r>
              <a:rPr lang="en"/>
              <a:t>ean. </a:t>
            </a:r>
            <a:endParaRPr/>
          </a:p>
        </p:txBody>
      </p:sp>
      <p:sp>
        <p:nvSpPr>
          <p:cNvPr id="200" name="Google Shape;200;p20"/>
          <p:cNvSpPr txBox="1"/>
          <p:nvPr/>
        </p:nvSpPr>
        <p:spPr>
          <a:xfrm>
            <a:off x="3140200" y="1456650"/>
            <a:ext cx="2853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Name three (3) people who can help you keep your local storm drains clean. </a:t>
            </a:r>
            <a:endParaRPr/>
          </a:p>
        </p:txBody>
      </p:sp>
      <p:sp>
        <p:nvSpPr>
          <p:cNvPr id="201" name="Google Shape;201;p20"/>
          <p:cNvSpPr txBox="1"/>
          <p:nvPr/>
        </p:nvSpPr>
        <p:spPr>
          <a:xfrm>
            <a:off x="6149800" y="1456650"/>
            <a:ext cx="2853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If you could create a message for your community about storm drains, what would it be?</a:t>
            </a:r>
            <a:endParaRPr/>
          </a:p>
        </p:txBody>
      </p:sp>
      <p:cxnSp>
        <p:nvCxnSpPr>
          <p:cNvPr id="202" name="Google Shape;202;p20"/>
          <p:cNvCxnSpPr/>
          <p:nvPr/>
        </p:nvCxnSpPr>
        <p:spPr>
          <a:xfrm>
            <a:off x="2993675" y="1466700"/>
            <a:ext cx="0" cy="3526200"/>
          </a:xfrm>
          <a:prstGeom prst="straightConnector1">
            <a:avLst/>
          </a:prstGeom>
          <a:noFill/>
          <a:ln cap="flat" cmpd="sng" w="9525">
            <a:solidFill>
              <a:schemeClr val="dk2"/>
            </a:solidFill>
            <a:prstDash val="solid"/>
            <a:round/>
            <a:headEnd len="med" w="med" type="none"/>
            <a:tailEnd len="med" w="med" type="none"/>
          </a:ln>
        </p:spPr>
      </p:cxnSp>
      <p:cxnSp>
        <p:nvCxnSpPr>
          <p:cNvPr id="203" name="Google Shape;203;p20"/>
          <p:cNvCxnSpPr/>
          <p:nvPr/>
        </p:nvCxnSpPr>
        <p:spPr>
          <a:xfrm>
            <a:off x="5993200" y="1466700"/>
            <a:ext cx="0" cy="3526200"/>
          </a:xfrm>
          <a:prstGeom prst="straightConnector1">
            <a:avLst/>
          </a:prstGeom>
          <a:noFill/>
          <a:ln cap="flat" cmpd="sng" w="9525">
            <a:solidFill>
              <a:schemeClr val="dk2"/>
            </a:solidFill>
            <a:prstDash val="solid"/>
            <a:round/>
            <a:headEnd len="med" w="med" type="none"/>
            <a:tailEnd len="med" w="med" type="none"/>
          </a:ln>
        </p:spPr>
      </p:cxnSp>
      <p:sp>
        <p:nvSpPr>
          <p:cNvPr id="204" name="Google Shape;204;p20"/>
          <p:cNvSpPr txBox="1"/>
          <p:nvPr/>
        </p:nvSpPr>
        <p:spPr>
          <a:xfrm>
            <a:off x="221025" y="2330650"/>
            <a:ext cx="25818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5" name="Google Shape;205;p20"/>
          <p:cNvSpPr txBox="1"/>
          <p:nvPr/>
        </p:nvSpPr>
        <p:spPr>
          <a:xfrm>
            <a:off x="3107126" y="2330650"/>
            <a:ext cx="27561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6" name="Google Shape;206;p20"/>
          <p:cNvSpPr txBox="1"/>
          <p:nvPr/>
        </p:nvSpPr>
        <p:spPr>
          <a:xfrm>
            <a:off x="6123175" y="2330650"/>
            <a:ext cx="28077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